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2" r:id="rId3"/>
    <p:sldId id="295" r:id="rId4"/>
    <p:sldId id="294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71106" autoAdjust="0"/>
  </p:normalViewPr>
  <p:slideViewPr>
    <p:cSldViewPr>
      <p:cViewPr varScale="1">
        <p:scale>
          <a:sx n="57" d="100"/>
          <a:sy n="57" d="100"/>
        </p:scale>
        <p:origin x="45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dan Fleaca (76884)" userId="7db976ab-824a-4252-8092-7a681bcca9fd" providerId="ADAL" clId="{CE8C1736-3358-4BAA-8FF7-0802BFE347C6}"/>
    <pc:docChg chg="undo custSel addSld delSld modSld sldOrd">
      <pc:chgData name="Bogdan Fleaca (76884)" userId="7db976ab-824a-4252-8092-7a681bcca9fd" providerId="ADAL" clId="{CE8C1736-3358-4BAA-8FF7-0802BFE347C6}" dt="2021-10-03T10:10:57.453" v="3" actId="680"/>
      <pc:docMkLst>
        <pc:docMk/>
      </pc:docMkLst>
      <pc:sldChg chg="ord">
        <pc:chgData name="Bogdan Fleaca (76884)" userId="7db976ab-824a-4252-8092-7a681bcca9fd" providerId="ADAL" clId="{CE8C1736-3358-4BAA-8FF7-0802BFE347C6}" dt="2021-10-03T10:10:44.061" v="1"/>
        <pc:sldMkLst>
          <pc:docMk/>
          <pc:sldMk cId="2647688543" sldId="256"/>
        </pc:sldMkLst>
      </pc:sldChg>
      <pc:sldChg chg="new del">
        <pc:chgData name="Bogdan Fleaca (76884)" userId="7db976ab-824a-4252-8092-7a681bcca9fd" providerId="ADAL" clId="{CE8C1736-3358-4BAA-8FF7-0802BFE347C6}" dt="2021-10-03T10:10:57.453" v="3" actId="680"/>
        <pc:sldMkLst>
          <pc:docMk/>
          <pc:sldMk cId="3123828968" sldId="2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3EC3-84C5-4881-B547-3712E41A616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CA1E3-4547-48B4-B3C4-CEEC68E0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2400" dirty="0">
                <a:solidFill>
                  <a:srgbClr val="002060"/>
                </a:solidFill>
              </a:rPr>
              <a:t>Technical arrangement's</a:t>
            </a:r>
            <a:endParaRPr lang="ro-RO" sz="2400" dirty="0">
              <a:solidFill>
                <a:srgbClr val="002060"/>
              </a:solidFill>
            </a:endParaRPr>
          </a:p>
          <a:p>
            <a:pPr marL="514350" indent="-514350" algn="l">
              <a:buAutoNum type="arabicPeriod"/>
            </a:pPr>
            <a:endParaRPr lang="ro-RO" sz="1200" b="1" dirty="0">
              <a:solidFill>
                <a:srgbClr val="002060"/>
              </a:solidFill>
            </a:endParaRPr>
          </a:p>
          <a:p>
            <a:pPr marL="0" indent="0" algn="l">
              <a:buNone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!  thanks for presence</a:t>
            </a:r>
          </a:p>
          <a:p>
            <a:pPr marL="0" indent="0" algn="l">
              <a:buNone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ules by covid – mask?</a:t>
            </a:r>
          </a:p>
          <a:p>
            <a:pPr marL="0" indent="0" algn="l">
              <a:buNone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hort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 each one – some experience Business 4.0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o-RO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Decalartion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hanging hotel on 22(Wednesday) check-off (take the luggage) 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9.15</a:t>
            </a:r>
            <a:endParaRPr lang="ro-RO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o-RO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in Torino – </a:t>
            </a:r>
            <a:r>
              <a:rPr lang="ro-RO" sz="1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</a:t>
            </a:r>
            <a:r>
              <a:rPr lang="ro-RO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Elea</a:t>
            </a:r>
            <a:r>
              <a:rPr lang="ro-RO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 </a:t>
            </a:r>
            <a:r>
              <a:rPr lang="en-GB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</a:t>
            </a:r>
          </a:p>
          <a:p>
            <a:pPr marL="0" indent="0" algn="l">
              <a:buNone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F</a:t>
            </a:r>
            <a:r>
              <a:rPr lang="en-GB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inish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at 15.00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A</a:t>
            </a:r>
            <a:r>
              <a:rPr lang="en-GB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ctivities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after 15.00</a:t>
            </a:r>
          </a:p>
          <a:p>
            <a:pPr marL="0" indent="0" algn="l">
              <a:buNone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A</a:t>
            </a:r>
            <a:r>
              <a:rPr lang="en-GB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ctivities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23 / 24</a:t>
            </a:r>
          </a:p>
          <a:p>
            <a:pPr marL="0" indent="0" algn="l">
              <a:buNone/>
            </a:pPr>
            <a:r>
              <a:rPr lang="ro-RO"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GB"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questions – all trainers are professionals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CA1E3-4547-48B4-B3C4-CEEC68E0F5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2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F09-6502-4592-8AD5-79B57C8B8E96}" type="datetime1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7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FC6-EEDF-4F10-B4EF-795DBBBE860F}" type="datetime1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5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21C5-6D10-4D8E-A2B2-3F7D183DF081}" type="datetime1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7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4A23-7898-4F01-BAAC-05A2820EA542}" type="datetime1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6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0D2B-05C0-42BC-9ABF-CFEC0D05B229}" type="datetime1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9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7394-14F6-4D5E-B9D1-D7393B7E4472}" type="datetime1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926-2476-4B83-AAE0-CAB2AB0E57F2}" type="datetime1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5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D1F7-5411-41BE-B107-EF8314BABF1B}" type="datetime1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91C-347B-4E7B-BDB1-74274AC7D8A2}" type="datetime1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D83F-E98D-4505-892C-FB027C93ECC4}" type="datetime1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4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A892-0460-432F-838D-70C8644542B7}" type="datetime1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DE2F-8F62-4D4B-B6D8-413F6018031A}" type="datetime1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7A9E-081C-4B3C-82CA-584A17E6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8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305799" cy="2531865"/>
          </a:xfrm>
        </p:spPr>
        <p:txBody>
          <a:bodyPr>
            <a:normAutofit fontScale="47500" lnSpcReduction="20000"/>
          </a:bodyPr>
          <a:lstStyle/>
          <a:p>
            <a:r>
              <a:rPr lang="en-GB" sz="5900" b="1" dirty="0">
                <a:solidFill>
                  <a:srgbClr val="002060"/>
                </a:solidFill>
              </a:rPr>
              <a:t>Short-term Joint Staff Training (C1)</a:t>
            </a:r>
            <a:endParaRPr lang="ro-RO" sz="5900" b="1" dirty="0">
              <a:solidFill>
                <a:srgbClr val="002060"/>
              </a:solidFill>
            </a:endParaRPr>
          </a:p>
          <a:p>
            <a:endParaRPr lang="en-GB" sz="5900" b="1" dirty="0">
              <a:solidFill>
                <a:srgbClr val="002060"/>
              </a:solidFill>
            </a:endParaRPr>
          </a:p>
          <a:p>
            <a:r>
              <a:rPr lang="en-GB" sz="4900" b="1" dirty="0">
                <a:solidFill>
                  <a:schemeClr val="accent1">
                    <a:lumMod val="75000"/>
                  </a:schemeClr>
                </a:solidFill>
              </a:rPr>
              <a:t>Education for future: designing learning curricula to meet complex skills posed by Business 4.0</a:t>
            </a:r>
          </a:p>
          <a:p>
            <a:endParaRPr lang="ro-RO" b="1" dirty="0">
              <a:solidFill>
                <a:srgbClr val="002060"/>
              </a:solidFill>
            </a:endParaRPr>
          </a:p>
          <a:p>
            <a:endParaRPr lang="ro-RO" b="1" dirty="0">
              <a:solidFill>
                <a:srgbClr val="002060"/>
              </a:solidFill>
            </a:endParaRPr>
          </a:p>
          <a:p>
            <a:r>
              <a:rPr lang="en-GB" sz="3800" b="1" dirty="0">
                <a:solidFill>
                  <a:srgbClr val="002060"/>
                </a:solidFill>
              </a:rPr>
              <a:t>20th - 24th September 2021</a:t>
            </a: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956" y="168955"/>
            <a:ext cx="2096432" cy="66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1157002"/>
            <a:ext cx="8534399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rgbClr val="7030A0"/>
                </a:solidFill>
              </a:rPr>
              <a:t>Transnational cooperation initiative fostering developing forward thinking skills of students, teachers and workforce in sustainability-relevant sectors posed by Business 4.0 trends through  innovation in Business&amp; Engineering education and training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2276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20</a:t>
            </a:r>
            <a:r>
              <a:rPr lang="ro-RO" sz="1400" dirty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-1-RO01-KA203-</a:t>
            </a:r>
            <a:r>
              <a:rPr lang="ro-RO" sz="1400" dirty="0">
                <a:solidFill>
                  <a:srgbClr val="C00000"/>
                </a:solidFill>
              </a:rPr>
              <a:t>080019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7A782C09-DAA7-4D3D-8EF1-0F8901A83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7" y="7970"/>
            <a:ext cx="1500713" cy="96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8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1600099"/>
            <a:ext cx="8305799" cy="76199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Short-term Joint Staff Training (C1)</a:t>
            </a:r>
            <a:endParaRPr lang="ro-RO" sz="2800" b="1" dirty="0">
              <a:solidFill>
                <a:srgbClr val="002060"/>
              </a:solidFill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956" y="168955"/>
            <a:ext cx="2096432" cy="66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974757"/>
            <a:ext cx="8534399" cy="59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7030A0"/>
                </a:solidFill>
              </a:rPr>
              <a:t>Transnational cooperation initiative fostering developing forward thinking skills of students, teachers and workforce in sustainability-relevant sectors posed by Business 4.0 trends through  innovation in Business&amp; Engineering education and training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2276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20</a:t>
            </a:r>
            <a:r>
              <a:rPr lang="ro-RO" sz="1400" dirty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-1-RO01-KA203-</a:t>
            </a:r>
            <a:r>
              <a:rPr lang="ro-RO" sz="1400" dirty="0">
                <a:solidFill>
                  <a:srgbClr val="C00000"/>
                </a:solidFill>
              </a:rPr>
              <a:t>080019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7A782C09-DAA7-4D3D-8EF1-0F8901A83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7" y="7970"/>
            <a:ext cx="1500713" cy="96678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DC66CF2-59EB-4D79-8A48-7DF20D0AD951}"/>
              </a:ext>
            </a:extLst>
          </p:cNvPr>
          <p:cNvSpPr txBox="1">
            <a:spLocks/>
          </p:cNvSpPr>
          <p:nvPr/>
        </p:nvSpPr>
        <p:spPr>
          <a:xfrm>
            <a:off x="529560" y="2502260"/>
            <a:ext cx="8534399" cy="403187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dirty="0">
                <a:solidFill>
                  <a:srgbClr val="002060"/>
                </a:solidFill>
              </a:rPr>
              <a:t>short</a:t>
            </a:r>
            <a:r>
              <a:rPr lang="ro-RO" sz="2800" dirty="0">
                <a:solidFill>
                  <a:srgbClr val="002060"/>
                </a:solidFill>
              </a:rPr>
              <a:t> AGENDA </a:t>
            </a:r>
          </a:p>
          <a:p>
            <a:pPr marL="514350" indent="-514350" algn="l">
              <a:buAutoNum type="arabicPeriod"/>
            </a:pPr>
            <a:endParaRPr lang="ro-RO" sz="2400" b="1" dirty="0">
              <a:solidFill>
                <a:srgbClr val="002060"/>
              </a:solidFill>
            </a:endParaRPr>
          </a:p>
          <a:p>
            <a:pPr marL="514350" indent="-514350" algn="l">
              <a:lnSpc>
                <a:spcPct val="200000"/>
              </a:lnSpc>
              <a:buFont typeface="Arial" pitchFamily="34" charset="0"/>
              <a:buAutoNum type="arabicPeriod"/>
            </a:pPr>
            <a:r>
              <a:rPr lang="en-GB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Technical</a:t>
            </a:r>
            <a:r>
              <a:rPr lang="ro-RO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arrangement's</a:t>
            </a:r>
          </a:p>
          <a:p>
            <a:pPr marL="514350" indent="-514350" algn="l">
              <a:lnSpc>
                <a:spcPct val="200000"/>
              </a:lnSpc>
              <a:buFont typeface="Arial" pitchFamily="34" charset="0"/>
              <a:buAutoNum type="arabicPeriod"/>
            </a:pPr>
            <a:r>
              <a:rPr lang="en-GB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Staff Training</a:t>
            </a:r>
            <a:r>
              <a:rPr lang="ro-RO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Objectives, Activities</a:t>
            </a:r>
            <a:r>
              <a:rPr lang="ro-RO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</a:t>
            </a:r>
            <a:r>
              <a:rPr lang="en-US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lang="ro-RO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Results</a:t>
            </a:r>
          </a:p>
          <a:p>
            <a:pPr marL="514350" indent="-514350" algn="l">
              <a:lnSpc>
                <a:spcPct val="200000"/>
              </a:lnSpc>
              <a:buFont typeface="Arial" pitchFamily="34" charset="0"/>
              <a:buAutoNum type="arabicPeriod"/>
            </a:pPr>
            <a:r>
              <a:rPr lang="en-US" sz="2000" b="1" spc="3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Check point agenda </a:t>
            </a:r>
            <a:endParaRPr lang="ro-RO" sz="2000" b="1" spc="3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algn="l">
              <a:buAutoNum type="arabicPeriod"/>
            </a:pPr>
            <a:endParaRPr lang="en-GB" sz="2400" b="1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66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1600099"/>
            <a:ext cx="8305799" cy="76199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Short-term Joint Staff Training (C1)</a:t>
            </a:r>
            <a:endParaRPr lang="ro-RO" sz="2800" b="1" dirty="0">
              <a:solidFill>
                <a:srgbClr val="002060"/>
              </a:solidFill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956" y="168955"/>
            <a:ext cx="2096432" cy="66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974757"/>
            <a:ext cx="8534399" cy="59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7030A0"/>
                </a:solidFill>
              </a:rPr>
              <a:t>Transnational cooperation initiative fostering developing forward thinking skills of students, teachers and workforce in sustainability-relevant sectors posed by Business 4.0 trends through  innovation in Business&amp; Engineering education and training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2276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20</a:t>
            </a:r>
            <a:r>
              <a:rPr lang="ro-RO" sz="1400" dirty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-1-RO01-KA203-</a:t>
            </a:r>
            <a:r>
              <a:rPr lang="ro-RO" sz="1400" dirty="0">
                <a:solidFill>
                  <a:srgbClr val="C00000"/>
                </a:solidFill>
              </a:rPr>
              <a:t>080019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7A782C09-DAA7-4D3D-8EF1-0F8901A832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7" y="7970"/>
            <a:ext cx="1500713" cy="96678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C2A9EFA8-A946-4D02-B7A2-46A9C99FDCDB}"/>
              </a:ext>
            </a:extLst>
          </p:cNvPr>
          <p:cNvSpPr txBox="1">
            <a:spLocks/>
          </p:cNvSpPr>
          <p:nvPr/>
        </p:nvSpPr>
        <p:spPr>
          <a:xfrm>
            <a:off x="609601" y="2210203"/>
            <a:ext cx="8534399" cy="90486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dirty="0">
                <a:solidFill>
                  <a:srgbClr val="002060"/>
                </a:solidFill>
              </a:rPr>
              <a:t>Technical arrangement's</a:t>
            </a:r>
            <a:r>
              <a:rPr lang="ro-RO" sz="2400" dirty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ro-RO" sz="2400" dirty="0" err="1">
                <a:solidFill>
                  <a:srgbClr val="002060"/>
                </a:solidFill>
              </a:rPr>
              <a:t>and</a:t>
            </a:r>
            <a:r>
              <a:rPr lang="ro-RO" sz="2400" dirty="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C49F95B-70D1-451D-91B6-13F1F124C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97978"/>
              </p:ext>
            </p:extLst>
          </p:nvPr>
        </p:nvGraphicFramePr>
        <p:xfrm>
          <a:off x="0" y="3118310"/>
          <a:ext cx="9084388" cy="3739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2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Code Partner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Complete Name Partner /acronym / country / city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P1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240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University POLITEHNICA of </a:t>
                      </a:r>
                      <a:r>
                        <a:rPr lang="ro-RO" sz="2400" dirty="0" err="1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Bucharest</a:t>
                      </a:r>
                      <a:r>
                        <a:rPr lang="ro-RO" sz="240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– Lider / </a:t>
                      </a:r>
                      <a:r>
                        <a:rPr lang="ro-RO" sz="2400" b="1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UPB</a:t>
                      </a:r>
                      <a:r>
                        <a:rPr lang="ro-RO" sz="240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ro-RO" sz="2400" b="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RO</a:t>
                      </a:r>
                      <a:r>
                        <a:rPr lang="ro-RO" sz="240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ro-RO" sz="2000" dirty="0" err="1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Bucharest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4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P2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S. C. AVANTERA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srl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AVA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n-US" sz="2400" b="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RO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/ Bucharest 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4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P3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24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</a:rPr>
                        <a:t>S.C. INFOR ELEA/ </a:t>
                      </a:r>
                      <a:r>
                        <a:rPr lang="it-IT" sz="2400" b="1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</a:rPr>
                        <a:t>INFOR</a:t>
                      </a:r>
                      <a:r>
                        <a:rPr lang="it-IT" sz="24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Times New Roman"/>
                        </a:rPr>
                        <a:t>/ IT/ San Secondo di Pinerolo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84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P4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ACADEMIA/ </a:t>
                      </a:r>
                      <a:r>
                        <a:rPr lang="en-GB" sz="2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ACM</a:t>
                      </a:r>
                      <a:r>
                        <a:rPr lang="en-GB" sz="2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SI/ Maribor, 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84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P5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Kaunas Faculty of Vilnius University/ </a:t>
                      </a:r>
                      <a:r>
                        <a:rPr lang="en-GB" sz="2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VUKF</a:t>
                      </a:r>
                      <a:r>
                        <a:rPr lang="en-GB" sz="2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LT/ Vilnius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484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P6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West Attica/ </a:t>
                      </a:r>
                      <a:r>
                        <a:rPr lang="en-GB" sz="2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UWA</a:t>
                      </a:r>
                      <a:r>
                        <a:rPr lang="en-GB" sz="2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GR/ Athena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06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1600099"/>
            <a:ext cx="8305799" cy="76199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Short-term Joint Staff Training (C1)</a:t>
            </a:r>
            <a:endParaRPr lang="ro-RO" sz="2800" b="1" dirty="0">
              <a:solidFill>
                <a:srgbClr val="002060"/>
              </a:solidFill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956" y="168955"/>
            <a:ext cx="2096432" cy="66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974757"/>
            <a:ext cx="8534399" cy="59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7030A0"/>
                </a:solidFill>
              </a:rPr>
              <a:t>Transnational cooperation initiative fostering developing forward thinking skills of students, teachers and workforce in sustainability-relevant sectors posed by Business 4.0 trends through  innovation in Business&amp; Engineering education and training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2276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20</a:t>
            </a:r>
            <a:r>
              <a:rPr lang="ro-RO" sz="1400" dirty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-1-RO01-KA203-</a:t>
            </a:r>
            <a:r>
              <a:rPr lang="ro-RO" sz="1400" dirty="0">
                <a:solidFill>
                  <a:srgbClr val="C00000"/>
                </a:solidFill>
              </a:rPr>
              <a:t>080019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7A782C09-DAA7-4D3D-8EF1-0F8901A83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7" y="7970"/>
            <a:ext cx="1500713" cy="96678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C2A9EFA8-A946-4D02-B7A2-46A9C99FDCDB}"/>
              </a:ext>
            </a:extLst>
          </p:cNvPr>
          <p:cNvSpPr txBox="1">
            <a:spLocks/>
          </p:cNvSpPr>
          <p:nvPr/>
        </p:nvSpPr>
        <p:spPr>
          <a:xfrm>
            <a:off x="543769" y="2878148"/>
            <a:ext cx="8534399" cy="290541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800" dirty="0">
                <a:solidFill>
                  <a:srgbClr val="002060"/>
                </a:solidFill>
              </a:rPr>
              <a:t>Staff Training </a:t>
            </a:r>
            <a:r>
              <a:rPr lang="en-GB" sz="2800" dirty="0">
                <a:solidFill>
                  <a:srgbClr val="002060"/>
                </a:solidFill>
              </a:rPr>
              <a:t>Objectives</a:t>
            </a:r>
          </a:p>
          <a:p>
            <a:pPr algn="l"/>
            <a:endParaRPr lang="ro-RO" sz="2400" b="1" dirty="0">
              <a:solidFill>
                <a:srgbClr val="002060"/>
              </a:solidFill>
            </a:endParaRPr>
          </a:p>
          <a:p>
            <a:pPr marL="514350" indent="-514350" algn="l">
              <a:buAutoNum type="arabicPeriod"/>
            </a:pP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Sharing transnational 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knowledge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experience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exchange</a:t>
            </a:r>
            <a:endParaRPr lang="ro-RO" sz="18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Gathering information 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establish the knowledge transfer to design future-oriented curricula in Business 4.0.</a:t>
            </a:r>
            <a:endParaRPr lang="ro-RO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the format and timing for 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practices 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curricula development </a:t>
            </a:r>
          </a:p>
        </p:txBody>
      </p:sp>
    </p:spTree>
    <p:extLst>
      <p:ext uri="{BB962C8B-B14F-4D97-AF65-F5344CB8AC3E}">
        <p14:creationId xmlns:p14="http://schemas.microsoft.com/office/powerpoint/2010/main" val="134725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1600099"/>
            <a:ext cx="8305799" cy="76199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Short-term Joint Staff Training (C1)</a:t>
            </a:r>
            <a:endParaRPr lang="ro-RO" sz="2800" b="1" dirty="0">
              <a:solidFill>
                <a:srgbClr val="002060"/>
              </a:solidFill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956" y="168955"/>
            <a:ext cx="2096432" cy="66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974757"/>
            <a:ext cx="8534399" cy="59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7030A0"/>
                </a:solidFill>
              </a:rPr>
              <a:t>Transnational cooperation initiative fostering developing forward thinking skills of students, teachers and workforce in sustainability-relevant sectors posed by Business 4.0 trends through  innovation in Business&amp; Engineering education and training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2276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20</a:t>
            </a:r>
            <a:r>
              <a:rPr lang="ro-RO" sz="1400" dirty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-1-RO01-KA203-</a:t>
            </a:r>
            <a:r>
              <a:rPr lang="ro-RO" sz="1400" dirty="0">
                <a:solidFill>
                  <a:srgbClr val="C00000"/>
                </a:solidFill>
              </a:rPr>
              <a:t>080019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A9E-081C-4B3C-82CA-584A17E61BD9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7A782C09-DAA7-4D3D-8EF1-0F8901A83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7" y="7970"/>
            <a:ext cx="1500713" cy="96678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C2A9EFA8-A946-4D02-B7A2-46A9C99FDCDB}"/>
              </a:ext>
            </a:extLst>
          </p:cNvPr>
          <p:cNvSpPr txBox="1">
            <a:spLocks/>
          </p:cNvSpPr>
          <p:nvPr/>
        </p:nvSpPr>
        <p:spPr>
          <a:xfrm>
            <a:off x="529560" y="2502260"/>
            <a:ext cx="8534399" cy="318241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800" dirty="0">
                <a:solidFill>
                  <a:srgbClr val="002060"/>
                </a:solidFill>
              </a:rPr>
              <a:t>Staff Training </a:t>
            </a:r>
            <a:r>
              <a:rPr lang="en-GB" sz="2800" dirty="0">
                <a:solidFill>
                  <a:srgbClr val="002060"/>
                </a:solidFill>
              </a:rPr>
              <a:t>Objectives</a:t>
            </a:r>
          </a:p>
          <a:p>
            <a:pPr algn="l"/>
            <a:endParaRPr lang="ro-RO" sz="2400" b="1" dirty="0">
              <a:solidFill>
                <a:srgbClr val="002060"/>
              </a:solidFill>
            </a:endParaRPr>
          </a:p>
          <a:p>
            <a:pPr marL="514350" indent="-514350" algn="l">
              <a:buFont typeface="+mj-lt"/>
              <a:buAutoNum type="arabicPeriod" startAt="4"/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materials 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taught to leaners 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ICT learning tools</a:t>
            </a:r>
            <a:endParaRPr lang="ro-RO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 startAt="4"/>
            </a:pP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 startAt="4"/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on cross-disciplinary themes of sustainability-related subjects and 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innovative pedagogical approaches 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knowledge from Business 4.0</a:t>
            </a:r>
            <a:endParaRPr lang="ro-RO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 startAt="4"/>
            </a:pPr>
            <a:endParaRPr lang="en-GB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 startAt="4"/>
            </a:pP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training courses 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support the development of digital, cognitive and social components for students and professional's</a:t>
            </a:r>
          </a:p>
        </p:txBody>
      </p:sp>
    </p:spTree>
    <p:extLst>
      <p:ext uri="{BB962C8B-B14F-4D97-AF65-F5344CB8AC3E}">
        <p14:creationId xmlns:p14="http://schemas.microsoft.com/office/powerpoint/2010/main" val="142251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5216</TotalTime>
  <Words>519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Bogdan</dc:creator>
  <cp:lastModifiedBy>Bogdan Fleaca (76884)</cp:lastModifiedBy>
  <cp:revision>113</cp:revision>
  <dcterms:created xsi:type="dcterms:W3CDTF">2017-12-12T11:08:11Z</dcterms:created>
  <dcterms:modified xsi:type="dcterms:W3CDTF">2021-10-03T10:11:09Z</dcterms:modified>
</cp:coreProperties>
</file>