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0AEE5B-FA6C-40F3-8BDE-65A5AA933E2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AB37EE9-B575-4B28-9EEA-1E55EE7F7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8" name="Immagine 7">
            <a:extLst>
              <a:ext uri="{FF2B5EF4-FFF2-40B4-BE49-F238E27FC236}">
                <a16:creationId xmlns:a16="http://schemas.microsoft.com/office/drawing/2014/main" id="{773D1215-A032-4C6F-8FDD-C57F4011D332}"/>
              </a:ext>
            </a:extLst>
          </p:cNvPr>
          <p:cNvPicPr>
            <a:picLocks noChangeAspect="1"/>
          </p:cNvPicPr>
          <p:nvPr userDrawn="1"/>
        </p:nvPicPr>
        <p:blipFill>
          <a:blip r:embed="rId2"/>
          <a:stretch>
            <a:fillRect/>
          </a:stretch>
        </p:blipFill>
        <p:spPr>
          <a:xfrm>
            <a:off x="9670755" y="6212287"/>
            <a:ext cx="2391258" cy="599461"/>
          </a:xfrm>
          <a:prstGeom prst="rect">
            <a:avLst/>
          </a:prstGeom>
        </p:spPr>
      </p:pic>
      <p:pic>
        <p:nvPicPr>
          <p:cNvPr id="9" name="Immagine 8">
            <a:extLst>
              <a:ext uri="{FF2B5EF4-FFF2-40B4-BE49-F238E27FC236}">
                <a16:creationId xmlns:a16="http://schemas.microsoft.com/office/drawing/2014/main" id="{BA372879-2574-4D89-BC4A-80863C3EF1C3}"/>
              </a:ext>
            </a:extLst>
          </p:cNvPr>
          <p:cNvPicPr>
            <a:picLocks noChangeAspect="1"/>
          </p:cNvPicPr>
          <p:nvPr userDrawn="1"/>
        </p:nvPicPr>
        <p:blipFill>
          <a:blip r:embed="rId3"/>
          <a:stretch>
            <a:fillRect/>
          </a:stretch>
        </p:blipFill>
        <p:spPr>
          <a:xfrm>
            <a:off x="5532071" y="6252914"/>
            <a:ext cx="1127858" cy="518205"/>
          </a:xfrm>
          <a:prstGeom prst="rect">
            <a:avLst/>
          </a:prstGeom>
        </p:spPr>
      </p:pic>
      <p:pic>
        <p:nvPicPr>
          <p:cNvPr id="10" name="Immagine 9">
            <a:extLst>
              <a:ext uri="{FF2B5EF4-FFF2-40B4-BE49-F238E27FC236}">
                <a16:creationId xmlns:a16="http://schemas.microsoft.com/office/drawing/2014/main" id="{79761934-2C80-4F45-AF32-F74F4AE73AF3}"/>
              </a:ext>
            </a:extLst>
          </p:cNvPr>
          <p:cNvPicPr>
            <a:picLocks noChangeAspect="1"/>
          </p:cNvPicPr>
          <p:nvPr userDrawn="1"/>
        </p:nvPicPr>
        <p:blipFill>
          <a:blip r:embed="rId4"/>
          <a:stretch>
            <a:fillRect/>
          </a:stretch>
        </p:blipFill>
        <p:spPr>
          <a:xfrm>
            <a:off x="129987" y="6130963"/>
            <a:ext cx="2391258" cy="680785"/>
          </a:xfrm>
          <a:prstGeom prst="rect">
            <a:avLst/>
          </a:prstGeom>
        </p:spPr>
      </p:pic>
    </p:spTree>
    <p:extLst>
      <p:ext uri="{BB962C8B-B14F-4D97-AF65-F5344CB8AC3E}">
        <p14:creationId xmlns:p14="http://schemas.microsoft.com/office/powerpoint/2010/main" val="378481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05BEB-082A-4CBE-9C30-AB93FB4BC24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30657FC-5F47-492C-BD14-F4FC86B37CD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E6BA85-1F4E-4663-9A84-1540A258CDD5}"/>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5" name="Segnaposto piè di pagina 4">
            <a:extLst>
              <a:ext uri="{FF2B5EF4-FFF2-40B4-BE49-F238E27FC236}">
                <a16:creationId xmlns:a16="http://schemas.microsoft.com/office/drawing/2014/main" id="{FF28F5DF-2107-4EC7-81BA-2682E33DF6B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914F590-887B-413F-8562-C0A222063FA8}"/>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14134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458F778-6A0B-4CFB-9BEA-BFE5B4D91B5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21E2ED6-6F6A-4D30-86EC-CF0BC7E0BF0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52B1547-6AE2-4757-BFDC-E09D646D070E}"/>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5" name="Segnaposto piè di pagina 4">
            <a:extLst>
              <a:ext uri="{FF2B5EF4-FFF2-40B4-BE49-F238E27FC236}">
                <a16:creationId xmlns:a16="http://schemas.microsoft.com/office/drawing/2014/main" id="{701C0876-FEAF-488B-A384-8A73F9C61F2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38057CE-E344-45D1-B819-3D38A4B1DF39}"/>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334696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8D989A-341E-45F4-BD1C-42412057A5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518D6F-DC51-4B93-B9D8-241DF76D4C5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2DCF2C-C260-4C94-887B-04FDCB702A0E}"/>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5" name="Segnaposto piè di pagina 4">
            <a:extLst>
              <a:ext uri="{FF2B5EF4-FFF2-40B4-BE49-F238E27FC236}">
                <a16:creationId xmlns:a16="http://schemas.microsoft.com/office/drawing/2014/main" id="{CAB08D03-9BA3-4965-BB62-7720367D403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12AE7C1B-C65D-4AEB-96E4-B3C582F35BB7}"/>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171166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7F83CE-C4E2-40C8-8F16-B242DEF3A7E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65128EB-3901-4D67-AD7D-1ACEF107B2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F1E55D0-C273-4E17-8673-69783A7602EF}"/>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5" name="Segnaposto piè di pagina 4">
            <a:extLst>
              <a:ext uri="{FF2B5EF4-FFF2-40B4-BE49-F238E27FC236}">
                <a16:creationId xmlns:a16="http://schemas.microsoft.com/office/drawing/2014/main" id="{87D06B64-3D27-4A78-AB04-EF03E160641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1027062B-50DF-4EA0-BB8F-CECD0BCC88FD}"/>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216426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EEAA8-0B1A-4D59-A342-A7681C07B19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6A9E9D-8621-4FD4-9C13-2F7CC4FB6ED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B85E5C1-1157-4F22-B4D6-30532DD5479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075C11A-4F36-49DF-BD25-731374B7CE78}"/>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6" name="Segnaposto piè di pagina 5">
            <a:extLst>
              <a:ext uri="{FF2B5EF4-FFF2-40B4-BE49-F238E27FC236}">
                <a16:creationId xmlns:a16="http://schemas.microsoft.com/office/drawing/2014/main" id="{231EBF35-3376-4E52-9BC5-FEE58DD1EC0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CCCEE841-D998-4E61-AFA7-030071A05328}"/>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242486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78FEFC-BF66-405F-9DC6-2C28074C57F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F99B068-08B1-4891-A48F-EFC662642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7238C-8E02-4039-A86A-40C1B0D4A2D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3F63193-D3D8-4A7C-9C88-E9FB44E86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7A9565C-2D89-4BAE-BDF9-54C9B55445A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562CBF7-F72F-447E-B149-3275659133B4}"/>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8" name="Segnaposto piè di pagina 7">
            <a:extLst>
              <a:ext uri="{FF2B5EF4-FFF2-40B4-BE49-F238E27FC236}">
                <a16:creationId xmlns:a16="http://schemas.microsoft.com/office/drawing/2014/main" id="{A2061DE4-63BF-48F0-A318-A7A08D9157A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D06DDFC8-86D0-45E5-9AE5-A84D2D11C793}"/>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215123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85841-A18A-4A86-B0E2-92AC9C1767E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D8D61F3-E546-49CF-AABD-3EE055C4A895}"/>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4" name="Segnaposto piè di pagina 3">
            <a:extLst>
              <a:ext uri="{FF2B5EF4-FFF2-40B4-BE49-F238E27FC236}">
                <a16:creationId xmlns:a16="http://schemas.microsoft.com/office/drawing/2014/main" id="{A222974C-89E1-4D62-B8F4-AF82A38F84C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60BF86B-E0CC-4CFF-B2AC-3398EB46C11E}"/>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293235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621BF0A-A65F-4277-AA66-AD720F0C51A7}"/>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3" name="Segnaposto piè di pagina 2">
            <a:extLst>
              <a:ext uri="{FF2B5EF4-FFF2-40B4-BE49-F238E27FC236}">
                <a16:creationId xmlns:a16="http://schemas.microsoft.com/office/drawing/2014/main" id="{BC9965CF-75B8-4D0D-86D2-0680A97DB0E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575CBB13-796C-457D-BA72-4B312AE7E72E}"/>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146823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F1D1B7-7B5C-4F52-A645-0CB54D445DB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EE7520-C9D2-4841-A330-51EAC4700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8628FA0-535A-4E30-B4B6-81415B014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5FC1C31-8230-4E5A-B1B6-D04350DD12C4}"/>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6" name="Segnaposto piè di pagina 5">
            <a:extLst>
              <a:ext uri="{FF2B5EF4-FFF2-40B4-BE49-F238E27FC236}">
                <a16:creationId xmlns:a16="http://schemas.microsoft.com/office/drawing/2014/main" id="{BDE48221-F1AE-4A29-8A99-D6F684542D1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6B76A19-29E1-4AB3-87FD-BBFEED756CFB}"/>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286332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DBFE6-BB76-43E2-92CC-F60B8A5E4BD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BD9252C-A585-4A86-8E23-39C849C44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6378A99-DB0F-48BB-86EE-203332C42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68138C-F14E-44F2-BC19-2D58261E179C}"/>
              </a:ext>
            </a:extLst>
          </p:cNvPr>
          <p:cNvSpPr>
            <a:spLocks noGrp="1"/>
          </p:cNvSpPr>
          <p:nvPr>
            <p:ph type="dt" sz="half" idx="10"/>
          </p:nvPr>
        </p:nvSpPr>
        <p:spPr>
          <a:xfrm>
            <a:off x="838200" y="6356350"/>
            <a:ext cx="2743200" cy="365125"/>
          </a:xfrm>
          <a:prstGeom prst="rect">
            <a:avLst/>
          </a:prstGeom>
        </p:spPr>
        <p:txBody>
          <a:bodyPr/>
          <a:lstStyle/>
          <a:p>
            <a:fld id="{FD5D8516-FBBE-4EDF-A208-DEA241CBCBF6}" type="datetimeFigureOut">
              <a:rPr lang="it-IT" smtClean="0"/>
              <a:t>05/10/2021</a:t>
            </a:fld>
            <a:endParaRPr lang="it-IT"/>
          </a:p>
        </p:txBody>
      </p:sp>
      <p:sp>
        <p:nvSpPr>
          <p:cNvPr id="6" name="Segnaposto piè di pagina 5">
            <a:extLst>
              <a:ext uri="{FF2B5EF4-FFF2-40B4-BE49-F238E27FC236}">
                <a16:creationId xmlns:a16="http://schemas.microsoft.com/office/drawing/2014/main" id="{DDA83AEA-39E1-4EF7-889D-D86BC2AA434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D968636-CA4F-4235-8CF5-18ECBFC57FEE}"/>
              </a:ext>
            </a:extLst>
          </p:cNvPr>
          <p:cNvSpPr>
            <a:spLocks noGrp="1"/>
          </p:cNvSpPr>
          <p:nvPr>
            <p:ph type="sldNum" sz="quarter" idx="12"/>
          </p:nvPr>
        </p:nvSpPr>
        <p:spPr>
          <a:xfrm>
            <a:off x="8610600" y="6356350"/>
            <a:ext cx="2743200" cy="365125"/>
          </a:xfrm>
          <a:prstGeom prst="rect">
            <a:avLst/>
          </a:prstGeom>
        </p:spPr>
        <p:txBody>
          <a:bodyPr/>
          <a:lstStyle/>
          <a:p>
            <a:fld id="{A499C01B-CD8F-4EDE-B5A4-44A5CB0F85EF}" type="slidenum">
              <a:rPr lang="it-IT" smtClean="0"/>
              <a:t>‹N›</a:t>
            </a:fld>
            <a:endParaRPr lang="it-IT"/>
          </a:p>
        </p:txBody>
      </p:sp>
    </p:spTree>
    <p:extLst>
      <p:ext uri="{BB962C8B-B14F-4D97-AF65-F5344CB8AC3E}">
        <p14:creationId xmlns:p14="http://schemas.microsoft.com/office/powerpoint/2010/main" val="178932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B9AC9-9107-418A-A2A4-4180A2934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744DBBB-D9F8-420F-834C-955010838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81019B45-DEEF-4FDC-9E82-8EC38F4DD615}"/>
              </a:ext>
            </a:extLst>
          </p:cNvPr>
          <p:cNvPicPr>
            <a:picLocks noChangeAspect="1"/>
          </p:cNvPicPr>
          <p:nvPr userDrawn="1"/>
        </p:nvPicPr>
        <p:blipFill>
          <a:blip r:embed="rId13"/>
          <a:stretch>
            <a:fillRect/>
          </a:stretch>
        </p:blipFill>
        <p:spPr>
          <a:xfrm>
            <a:off x="254997" y="6154517"/>
            <a:ext cx="11937003" cy="676715"/>
          </a:xfrm>
          <a:prstGeom prst="rect">
            <a:avLst/>
          </a:prstGeom>
        </p:spPr>
      </p:pic>
    </p:spTree>
    <p:extLst>
      <p:ext uri="{BB962C8B-B14F-4D97-AF65-F5344CB8AC3E}">
        <p14:creationId xmlns:p14="http://schemas.microsoft.com/office/powerpoint/2010/main" val="31916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7AB76C9F-4051-48E2-98D1-E3AF30B6B0AB}"/>
              </a:ext>
            </a:extLst>
          </p:cNvPr>
          <p:cNvSpPr txBox="1"/>
          <p:nvPr/>
        </p:nvSpPr>
        <p:spPr>
          <a:xfrm>
            <a:off x="1409132" y="1524505"/>
            <a:ext cx="9659202" cy="2431435"/>
          </a:xfrm>
          <a:prstGeom prst="rect">
            <a:avLst/>
          </a:prstGeom>
          <a:noFill/>
        </p:spPr>
        <p:txBody>
          <a:bodyPr wrap="square">
            <a:spAutoFit/>
          </a:bodyPr>
          <a:lstStyle/>
          <a:p>
            <a:r>
              <a:rPr lang="en-US" sz="8000" b="1" dirty="0">
                <a:solidFill>
                  <a:srgbClr val="C00000"/>
                </a:solidFill>
              </a:rPr>
              <a:t>Industry 4.0</a:t>
            </a:r>
          </a:p>
          <a:p>
            <a:r>
              <a:rPr lang="en-US" sz="3600" b="1" dirty="0"/>
              <a:t>The fourth industrial revolution: the digitization of production processes and the necessary skills</a:t>
            </a:r>
            <a:endParaRPr lang="it-IT" sz="3600" b="1" dirty="0"/>
          </a:p>
        </p:txBody>
      </p:sp>
      <p:sp>
        <p:nvSpPr>
          <p:cNvPr id="9" name="CasellaDiTesto 8">
            <a:extLst>
              <a:ext uri="{FF2B5EF4-FFF2-40B4-BE49-F238E27FC236}">
                <a16:creationId xmlns:a16="http://schemas.microsoft.com/office/drawing/2014/main" id="{00A7B386-D620-4852-B86A-B742C7E5397D}"/>
              </a:ext>
            </a:extLst>
          </p:cNvPr>
          <p:cNvSpPr txBox="1"/>
          <p:nvPr/>
        </p:nvSpPr>
        <p:spPr>
          <a:xfrm>
            <a:off x="7465325" y="4871830"/>
            <a:ext cx="3957851" cy="461665"/>
          </a:xfrm>
          <a:prstGeom prst="rect">
            <a:avLst/>
          </a:prstGeom>
          <a:noFill/>
        </p:spPr>
        <p:txBody>
          <a:bodyPr wrap="square">
            <a:spAutoFit/>
          </a:bodyPr>
          <a:lstStyle/>
          <a:p>
            <a:r>
              <a:rPr lang="it-IT" sz="2400" dirty="0"/>
              <a:t>PROF. ING. ETTORE MARASCHI</a:t>
            </a:r>
          </a:p>
        </p:txBody>
      </p:sp>
    </p:spTree>
    <p:extLst>
      <p:ext uri="{BB962C8B-B14F-4D97-AF65-F5344CB8AC3E}">
        <p14:creationId xmlns:p14="http://schemas.microsoft.com/office/powerpoint/2010/main" val="281571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53A93AE-7227-41B3-BE81-790CEE646C32}"/>
              </a:ext>
            </a:extLst>
          </p:cNvPr>
          <p:cNvSpPr txBox="1"/>
          <p:nvPr/>
        </p:nvSpPr>
        <p:spPr>
          <a:xfrm>
            <a:off x="917812" y="705850"/>
            <a:ext cx="6093724" cy="707886"/>
          </a:xfrm>
          <a:prstGeom prst="rect">
            <a:avLst/>
          </a:prstGeom>
          <a:noFill/>
        </p:spPr>
        <p:txBody>
          <a:bodyPr wrap="square">
            <a:spAutoFit/>
          </a:bodyPr>
          <a:lstStyle/>
          <a:p>
            <a:r>
              <a:rPr lang="it-IT" sz="4000" b="1" dirty="0">
                <a:solidFill>
                  <a:srgbClr val="C00000"/>
                </a:solidFill>
              </a:rPr>
              <a:t>Industry 4.0 </a:t>
            </a:r>
            <a:r>
              <a:rPr lang="it-IT" sz="4000" b="1" dirty="0" err="1">
                <a:solidFill>
                  <a:srgbClr val="C00000"/>
                </a:solidFill>
              </a:rPr>
              <a:t>paradigm</a:t>
            </a:r>
            <a:endParaRPr lang="it-IT" sz="4000" b="1" dirty="0">
              <a:solidFill>
                <a:srgbClr val="C00000"/>
              </a:solidFill>
            </a:endParaRPr>
          </a:p>
        </p:txBody>
      </p:sp>
      <p:sp>
        <p:nvSpPr>
          <p:cNvPr id="7" name="CasellaDiTesto 6">
            <a:extLst>
              <a:ext uri="{FF2B5EF4-FFF2-40B4-BE49-F238E27FC236}">
                <a16:creationId xmlns:a16="http://schemas.microsoft.com/office/drawing/2014/main" id="{48BAB3D0-DACD-402F-8C79-DF6BB805C560}"/>
              </a:ext>
            </a:extLst>
          </p:cNvPr>
          <p:cNvSpPr txBox="1"/>
          <p:nvPr/>
        </p:nvSpPr>
        <p:spPr>
          <a:xfrm>
            <a:off x="559557" y="1572102"/>
            <a:ext cx="11368585" cy="4555093"/>
          </a:xfrm>
          <a:prstGeom prst="rect">
            <a:avLst/>
          </a:prstGeom>
          <a:noFill/>
        </p:spPr>
        <p:txBody>
          <a:bodyPr wrap="square">
            <a:spAutoFit/>
          </a:bodyPr>
          <a:lstStyle/>
          <a:p>
            <a:pPr marL="457200" indent="-457200" rtl="0">
              <a:spcBef>
                <a:spcPts val="2400"/>
              </a:spcBef>
              <a:buFont typeface="Arial" panose="020B0604020202020204" pitchFamily="34" charset="0"/>
              <a:buChar char="•"/>
            </a:pPr>
            <a:r>
              <a:rPr lang="en-US" sz="2500" b="1" dirty="0">
                <a:solidFill>
                  <a:srgbClr val="000000"/>
                </a:solidFill>
                <a:effectLst/>
              </a:rPr>
              <a:t>Objects and machines</a:t>
            </a:r>
            <a:r>
              <a:rPr lang="en-US" sz="2500" dirty="0">
                <a:solidFill>
                  <a:srgbClr val="000000"/>
                </a:solidFill>
                <a:effectLst/>
              </a:rPr>
              <a:t> will </a:t>
            </a:r>
            <a:r>
              <a:rPr lang="en-US" sz="2500" b="1" dirty="0">
                <a:solidFill>
                  <a:srgbClr val="000000"/>
                </a:solidFill>
                <a:effectLst/>
              </a:rPr>
              <a:t>contain</a:t>
            </a:r>
            <a:r>
              <a:rPr lang="en-US" sz="2500" dirty="0">
                <a:solidFill>
                  <a:srgbClr val="000000"/>
                </a:solidFill>
                <a:effectLst/>
              </a:rPr>
              <a:t> all the necessary information </a:t>
            </a:r>
            <a:r>
              <a:rPr lang="en-US" sz="2500" b="1" dirty="0">
                <a:solidFill>
                  <a:srgbClr val="000000"/>
                </a:solidFill>
                <a:effectLst/>
              </a:rPr>
              <a:t>within themselves </a:t>
            </a:r>
            <a:r>
              <a:rPr lang="en-US" sz="2500" dirty="0">
                <a:solidFill>
                  <a:srgbClr val="000000"/>
                </a:solidFill>
                <a:effectLst/>
              </a:rPr>
              <a:t>to production and the product will become the center of this transformation process. </a:t>
            </a:r>
          </a:p>
          <a:p>
            <a:pPr marL="457200" indent="-457200" rtl="0">
              <a:spcBef>
                <a:spcPts val="2400"/>
              </a:spcBef>
              <a:buFont typeface="Arial" panose="020B0604020202020204" pitchFamily="34" charset="0"/>
              <a:buChar char="•"/>
            </a:pPr>
            <a:r>
              <a:rPr lang="en-US" sz="2500" dirty="0">
                <a:solidFill>
                  <a:srgbClr val="000000"/>
                </a:solidFill>
                <a:effectLst/>
              </a:rPr>
              <a:t>The product will carry within itself </a:t>
            </a:r>
            <a:r>
              <a:rPr lang="en-US" sz="2500" b="1" dirty="0">
                <a:solidFill>
                  <a:srgbClr val="000000"/>
                </a:solidFill>
                <a:effectLst/>
              </a:rPr>
              <a:t>all the information necessary for its realization </a:t>
            </a:r>
            <a:r>
              <a:rPr lang="en-US" sz="2500" dirty="0">
                <a:solidFill>
                  <a:srgbClr val="000000"/>
                </a:solidFill>
                <a:effectLst/>
              </a:rPr>
              <a:t>and the machines will be able to coordinate by </a:t>
            </a:r>
            <a:r>
              <a:rPr lang="en-US" sz="2500" b="1" dirty="0">
                <a:solidFill>
                  <a:srgbClr val="000000"/>
                </a:solidFill>
                <a:effectLst/>
              </a:rPr>
              <a:t>sharing information</a:t>
            </a:r>
            <a:r>
              <a:rPr lang="en-US" sz="2500" dirty="0">
                <a:solidFill>
                  <a:srgbClr val="000000"/>
                </a:solidFill>
                <a:effectLst/>
              </a:rPr>
              <a:t> and </a:t>
            </a:r>
            <a:r>
              <a:rPr lang="en-US" sz="2500" b="1" dirty="0">
                <a:solidFill>
                  <a:srgbClr val="000000"/>
                </a:solidFill>
                <a:effectLst/>
              </a:rPr>
              <a:t>sharing the work </a:t>
            </a:r>
          </a:p>
          <a:p>
            <a:pPr marL="457200" indent="-457200" rtl="0">
              <a:spcBef>
                <a:spcPts val="2400"/>
              </a:spcBef>
              <a:buFont typeface="Arial" panose="020B0604020202020204" pitchFamily="34" charset="0"/>
              <a:buChar char="•"/>
            </a:pPr>
            <a:r>
              <a:rPr lang="en-US" sz="2500" dirty="0">
                <a:solidFill>
                  <a:srgbClr val="000000"/>
                </a:solidFill>
                <a:effectLst/>
              </a:rPr>
              <a:t>We are not talking about building only a "nervous system" through the use of technologies enabling such as those that come from the IT world, but also to </a:t>
            </a:r>
            <a:r>
              <a:rPr lang="en-US" sz="2500" b="1" dirty="0">
                <a:solidFill>
                  <a:srgbClr val="000000"/>
                </a:solidFill>
                <a:effectLst/>
              </a:rPr>
              <a:t>create a shape of distributed intelligence</a:t>
            </a:r>
            <a:r>
              <a:rPr lang="en-US" sz="2500" dirty="0">
                <a:solidFill>
                  <a:srgbClr val="000000"/>
                </a:solidFill>
                <a:effectLst/>
              </a:rPr>
              <a:t> that makes processes </a:t>
            </a:r>
            <a:r>
              <a:rPr lang="en-US" sz="2500" b="1" dirty="0">
                <a:solidFill>
                  <a:srgbClr val="000000"/>
                </a:solidFill>
                <a:effectLst/>
              </a:rPr>
              <a:t>become autonomous and able to self-regulate </a:t>
            </a:r>
          </a:p>
        </p:txBody>
      </p:sp>
    </p:spTree>
    <p:extLst>
      <p:ext uri="{BB962C8B-B14F-4D97-AF65-F5344CB8AC3E}">
        <p14:creationId xmlns:p14="http://schemas.microsoft.com/office/powerpoint/2010/main" val="65880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B7595FB-CBDB-4C47-9783-F9A9A6E83A96}"/>
              </a:ext>
            </a:extLst>
          </p:cNvPr>
          <p:cNvSpPr txBox="1"/>
          <p:nvPr/>
        </p:nvSpPr>
        <p:spPr>
          <a:xfrm>
            <a:off x="658505" y="477250"/>
            <a:ext cx="6697638" cy="707886"/>
          </a:xfrm>
          <a:prstGeom prst="rect">
            <a:avLst/>
          </a:prstGeom>
          <a:noFill/>
        </p:spPr>
        <p:txBody>
          <a:bodyPr wrap="square">
            <a:spAutoFit/>
          </a:bodyPr>
          <a:lstStyle/>
          <a:p>
            <a:r>
              <a:rPr lang="en-US" sz="4000" b="1" dirty="0">
                <a:solidFill>
                  <a:srgbClr val="C00000"/>
                </a:solidFill>
              </a:rPr>
              <a:t>Key component of Industry 4.0</a:t>
            </a:r>
            <a:endParaRPr lang="it-IT" sz="4000" b="1" dirty="0">
              <a:solidFill>
                <a:srgbClr val="C00000"/>
              </a:solidFill>
            </a:endParaRPr>
          </a:p>
        </p:txBody>
      </p:sp>
      <p:sp>
        <p:nvSpPr>
          <p:cNvPr id="7" name="CasellaDiTesto 6">
            <a:extLst>
              <a:ext uri="{FF2B5EF4-FFF2-40B4-BE49-F238E27FC236}">
                <a16:creationId xmlns:a16="http://schemas.microsoft.com/office/drawing/2014/main" id="{5F2A4578-22D3-4B3E-8DC9-53363836710B}"/>
              </a:ext>
            </a:extLst>
          </p:cNvPr>
          <p:cNvSpPr txBox="1"/>
          <p:nvPr/>
        </p:nvSpPr>
        <p:spPr>
          <a:xfrm>
            <a:off x="658505" y="1465450"/>
            <a:ext cx="6697638" cy="4031873"/>
          </a:xfrm>
          <a:prstGeom prst="rect">
            <a:avLst/>
          </a:prstGeom>
          <a:noFill/>
        </p:spPr>
        <p:txBody>
          <a:bodyPr wrap="square">
            <a:spAutoFit/>
          </a:bodyPr>
          <a:lstStyle/>
          <a:p>
            <a:r>
              <a:rPr lang="en-US" sz="3200" dirty="0"/>
              <a:t>All processes will be inserted in </a:t>
            </a:r>
            <a:r>
              <a:rPr lang="en-US" sz="3200" b="1" dirty="0"/>
              <a:t>inter-company networks</a:t>
            </a:r>
            <a:r>
              <a:rPr lang="en-US" sz="3200" dirty="0"/>
              <a:t> and will be characterized by an </a:t>
            </a:r>
            <a:r>
              <a:rPr lang="en-US" sz="3200" b="1" dirty="0"/>
              <a:t>integrated engineering </a:t>
            </a:r>
            <a:r>
              <a:rPr lang="en-US" sz="3200" dirty="0"/>
              <a:t>that thinks is the manufacturing process both to the </a:t>
            </a:r>
            <a:r>
              <a:rPr lang="en-US" sz="3200" b="1" dirty="0"/>
              <a:t>product</a:t>
            </a:r>
            <a:r>
              <a:rPr lang="en-US" sz="3200" dirty="0"/>
              <a:t>, in the at the same time an element of intelligence and of </a:t>
            </a:r>
            <a:r>
              <a:rPr lang="en-US" sz="3200" b="1" dirty="0"/>
              <a:t>observation of the entire process</a:t>
            </a:r>
            <a:endParaRPr lang="it-IT" sz="3200" b="1" dirty="0"/>
          </a:p>
        </p:txBody>
      </p:sp>
      <p:pic>
        <p:nvPicPr>
          <p:cNvPr id="9" name="Immagine 8">
            <a:extLst>
              <a:ext uri="{FF2B5EF4-FFF2-40B4-BE49-F238E27FC236}">
                <a16:creationId xmlns:a16="http://schemas.microsoft.com/office/drawing/2014/main" id="{3EBA3477-D4E7-4BD3-933B-F8CCF58AE2A2}"/>
              </a:ext>
            </a:extLst>
          </p:cNvPr>
          <p:cNvPicPr>
            <a:picLocks noChangeAspect="1"/>
          </p:cNvPicPr>
          <p:nvPr/>
        </p:nvPicPr>
        <p:blipFill>
          <a:blip r:embed="rId2"/>
          <a:stretch>
            <a:fillRect/>
          </a:stretch>
        </p:blipFill>
        <p:spPr>
          <a:xfrm>
            <a:off x="7297003" y="1465450"/>
            <a:ext cx="4629796" cy="3486637"/>
          </a:xfrm>
          <a:prstGeom prst="rect">
            <a:avLst/>
          </a:prstGeom>
        </p:spPr>
      </p:pic>
    </p:spTree>
    <p:extLst>
      <p:ext uri="{BB962C8B-B14F-4D97-AF65-F5344CB8AC3E}">
        <p14:creationId xmlns:p14="http://schemas.microsoft.com/office/powerpoint/2010/main" val="345035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471B7D6-7630-49A0-965F-62E3F621FD5A}"/>
              </a:ext>
            </a:extLst>
          </p:cNvPr>
          <p:cNvSpPr txBox="1"/>
          <p:nvPr/>
        </p:nvSpPr>
        <p:spPr>
          <a:xfrm>
            <a:off x="740390" y="709262"/>
            <a:ext cx="7148015" cy="707886"/>
          </a:xfrm>
          <a:prstGeom prst="rect">
            <a:avLst/>
          </a:prstGeom>
          <a:noFill/>
        </p:spPr>
        <p:txBody>
          <a:bodyPr wrap="square">
            <a:spAutoFit/>
          </a:bodyPr>
          <a:lstStyle/>
          <a:p>
            <a:r>
              <a:rPr lang="it-IT" sz="4000" b="1" dirty="0">
                <a:solidFill>
                  <a:srgbClr val="C00000"/>
                </a:solidFill>
              </a:rPr>
              <a:t>Industry 4.0: </a:t>
            </a:r>
            <a:r>
              <a:rPr lang="it-IT" sz="4000" b="1" dirty="0" err="1">
                <a:solidFill>
                  <a:srgbClr val="C00000"/>
                </a:solidFill>
              </a:rPr>
              <a:t>similar</a:t>
            </a:r>
            <a:r>
              <a:rPr lang="it-IT" sz="4000" b="1" dirty="0">
                <a:solidFill>
                  <a:srgbClr val="C00000"/>
                </a:solidFill>
              </a:rPr>
              <a:t> </a:t>
            </a:r>
            <a:r>
              <a:rPr lang="it-IT" sz="4000" b="1" dirty="0" err="1">
                <a:solidFill>
                  <a:srgbClr val="C00000"/>
                </a:solidFill>
              </a:rPr>
              <a:t>experiences</a:t>
            </a:r>
            <a:endParaRPr lang="it-IT" sz="4000" b="1" dirty="0">
              <a:solidFill>
                <a:srgbClr val="C00000"/>
              </a:solidFill>
            </a:endParaRPr>
          </a:p>
        </p:txBody>
      </p:sp>
      <p:sp>
        <p:nvSpPr>
          <p:cNvPr id="9" name="Rettangolo con angoli arrotondati 8">
            <a:extLst>
              <a:ext uri="{FF2B5EF4-FFF2-40B4-BE49-F238E27FC236}">
                <a16:creationId xmlns:a16="http://schemas.microsoft.com/office/drawing/2014/main" id="{F2DD46B4-53FD-479D-8E90-10D3E219E603}"/>
              </a:ext>
            </a:extLst>
          </p:cNvPr>
          <p:cNvSpPr/>
          <p:nvPr/>
        </p:nvSpPr>
        <p:spPr>
          <a:xfrm>
            <a:off x="5308980" y="4749418"/>
            <a:ext cx="4449740" cy="900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solidFill>
              </a:rPr>
              <a:t>Advanced Manufacturing </a:t>
            </a:r>
          </a:p>
        </p:txBody>
      </p:sp>
      <p:sp>
        <p:nvSpPr>
          <p:cNvPr id="10" name="Rettangolo con angoli arrotondati 9">
            <a:extLst>
              <a:ext uri="{FF2B5EF4-FFF2-40B4-BE49-F238E27FC236}">
                <a16:creationId xmlns:a16="http://schemas.microsoft.com/office/drawing/2014/main" id="{F60F2390-4D3C-4002-B7C9-F744F2600F44}"/>
              </a:ext>
            </a:extLst>
          </p:cNvPr>
          <p:cNvSpPr/>
          <p:nvPr/>
        </p:nvSpPr>
        <p:spPr>
          <a:xfrm>
            <a:off x="5288509" y="3473354"/>
            <a:ext cx="4449740" cy="900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solidFill>
              </a:rPr>
              <a:t>Industrie </a:t>
            </a:r>
            <a:r>
              <a:rPr lang="it-IT" sz="3200" dirty="0" err="1">
                <a:solidFill>
                  <a:schemeClr val="tx1"/>
                </a:solidFill>
              </a:rPr>
              <a:t>du</a:t>
            </a:r>
            <a:r>
              <a:rPr lang="it-IT" sz="3200" dirty="0">
                <a:solidFill>
                  <a:schemeClr val="tx1"/>
                </a:solidFill>
              </a:rPr>
              <a:t> </a:t>
            </a:r>
            <a:r>
              <a:rPr lang="it-IT" sz="3200" dirty="0" err="1">
                <a:solidFill>
                  <a:schemeClr val="tx1"/>
                </a:solidFill>
              </a:rPr>
              <a:t>Futur</a:t>
            </a:r>
            <a:endParaRPr lang="it-IT" sz="3200" dirty="0">
              <a:solidFill>
                <a:schemeClr val="tx1"/>
              </a:solidFill>
            </a:endParaRPr>
          </a:p>
        </p:txBody>
      </p:sp>
      <p:sp>
        <p:nvSpPr>
          <p:cNvPr id="11" name="Rettangolo con angoli arrotondati 10">
            <a:extLst>
              <a:ext uri="{FF2B5EF4-FFF2-40B4-BE49-F238E27FC236}">
                <a16:creationId xmlns:a16="http://schemas.microsoft.com/office/drawing/2014/main" id="{1ECA5A74-5BB4-4D5E-882D-1C2438B2A438}"/>
              </a:ext>
            </a:extLst>
          </p:cNvPr>
          <p:cNvSpPr/>
          <p:nvPr/>
        </p:nvSpPr>
        <p:spPr>
          <a:xfrm>
            <a:off x="5308981" y="2210937"/>
            <a:ext cx="4449740" cy="900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solidFill>
              </a:rPr>
              <a:t>Smart Industry</a:t>
            </a:r>
          </a:p>
        </p:txBody>
      </p:sp>
      <p:sp>
        <p:nvSpPr>
          <p:cNvPr id="6" name="Rettangolo con angoli arrotondati 5">
            <a:extLst>
              <a:ext uri="{FF2B5EF4-FFF2-40B4-BE49-F238E27FC236}">
                <a16:creationId xmlns:a16="http://schemas.microsoft.com/office/drawing/2014/main" id="{235F4E61-9766-49FC-A605-3667E83C3133}"/>
              </a:ext>
            </a:extLst>
          </p:cNvPr>
          <p:cNvSpPr/>
          <p:nvPr/>
        </p:nvSpPr>
        <p:spPr>
          <a:xfrm>
            <a:off x="2365039" y="1999401"/>
            <a:ext cx="3067335" cy="90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Netherlands</a:t>
            </a:r>
          </a:p>
        </p:txBody>
      </p:sp>
      <p:sp>
        <p:nvSpPr>
          <p:cNvPr id="7" name="Rettangolo con angoli arrotondati 6">
            <a:extLst>
              <a:ext uri="{FF2B5EF4-FFF2-40B4-BE49-F238E27FC236}">
                <a16:creationId xmlns:a16="http://schemas.microsoft.com/office/drawing/2014/main" id="{69AB05C7-EA11-4449-BED4-E4D5DDB8D7AD}"/>
              </a:ext>
            </a:extLst>
          </p:cNvPr>
          <p:cNvSpPr/>
          <p:nvPr/>
        </p:nvSpPr>
        <p:spPr>
          <a:xfrm>
            <a:off x="2365039" y="3293717"/>
            <a:ext cx="3067335" cy="90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France</a:t>
            </a:r>
          </a:p>
        </p:txBody>
      </p:sp>
      <p:sp>
        <p:nvSpPr>
          <p:cNvPr id="8" name="Rettangolo con angoli arrotondati 7">
            <a:extLst>
              <a:ext uri="{FF2B5EF4-FFF2-40B4-BE49-F238E27FC236}">
                <a16:creationId xmlns:a16="http://schemas.microsoft.com/office/drawing/2014/main" id="{3DFEBF07-5EA5-4F08-99FF-67054EC97E46}"/>
              </a:ext>
            </a:extLst>
          </p:cNvPr>
          <p:cNvSpPr/>
          <p:nvPr/>
        </p:nvSpPr>
        <p:spPr>
          <a:xfrm>
            <a:off x="2365039" y="4537882"/>
            <a:ext cx="3067335" cy="90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USA</a:t>
            </a:r>
          </a:p>
        </p:txBody>
      </p:sp>
    </p:spTree>
    <p:extLst>
      <p:ext uri="{BB962C8B-B14F-4D97-AF65-F5344CB8AC3E}">
        <p14:creationId xmlns:p14="http://schemas.microsoft.com/office/powerpoint/2010/main" val="381933844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3157F6D-500C-4B81-ABAB-7653B540A74D}"/>
              </a:ext>
            </a:extLst>
          </p:cNvPr>
          <p:cNvSpPr txBox="1"/>
          <p:nvPr/>
        </p:nvSpPr>
        <p:spPr>
          <a:xfrm>
            <a:off x="682387" y="586433"/>
            <a:ext cx="9771797" cy="707886"/>
          </a:xfrm>
          <a:prstGeom prst="rect">
            <a:avLst/>
          </a:prstGeom>
          <a:noFill/>
        </p:spPr>
        <p:txBody>
          <a:bodyPr wrap="square">
            <a:spAutoFit/>
          </a:bodyPr>
          <a:lstStyle/>
          <a:p>
            <a:r>
              <a:rPr lang="it-IT" sz="4000" b="1" dirty="0">
                <a:solidFill>
                  <a:srgbClr val="C00000"/>
                </a:solidFill>
              </a:rPr>
              <a:t>Digital </a:t>
            </a:r>
            <a:r>
              <a:rPr lang="it-IT" sz="4000" b="1" dirty="0" err="1">
                <a:solidFill>
                  <a:srgbClr val="C00000"/>
                </a:solidFill>
              </a:rPr>
              <a:t>technologies</a:t>
            </a:r>
            <a:r>
              <a:rPr lang="it-IT" sz="4000" b="1" dirty="0">
                <a:solidFill>
                  <a:srgbClr val="C00000"/>
                </a:solidFill>
              </a:rPr>
              <a:t>: </a:t>
            </a:r>
            <a:r>
              <a:rPr lang="it-IT" sz="4000" b="1" dirty="0" err="1">
                <a:solidFill>
                  <a:srgbClr val="C00000"/>
                </a:solidFill>
              </a:rPr>
              <a:t>current</a:t>
            </a:r>
            <a:r>
              <a:rPr lang="it-IT" sz="4000" b="1" dirty="0">
                <a:solidFill>
                  <a:srgbClr val="C00000"/>
                </a:solidFill>
              </a:rPr>
              <a:t> </a:t>
            </a:r>
            <a:r>
              <a:rPr lang="it-IT" sz="4000" b="1" dirty="0" err="1">
                <a:solidFill>
                  <a:srgbClr val="C00000"/>
                </a:solidFill>
              </a:rPr>
              <a:t>applications</a:t>
            </a:r>
            <a:endParaRPr lang="it-IT" sz="4000" b="1" dirty="0">
              <a:solidFill>
                <a:srgbClr val="C00000"/>
              </a:solidFill>
            </a:endParaRPr>
          </a:p>
        </p:txBody>
      </p:sp>
      <p:sp>
        <p:nvSpPr>
          <p:cNvPr id="7" name="CasellaDiTesto 6">
            <a:extLst>
              <a:ext uri="{FF2B5EF4-FFF2-40B4-BE49-F238E27FC236}">
                <a16:creationId xmlns:a16="http://schemas.microsoft.com/office/drawing/2014/main" id="{4437F6E2-D284-412B-A038-BC74561F783C}"/>
              </a:ext>
            </a:extLst>
          </p:cNvPr>
          <p:cNvSpPr txBox="1"/>
          <p:nvPr/>
        </p:nvSpPr>
        <p:spPr>
          <a:xfrm>
            <a:off x="682387" y="1804622"/>
            <a:ext cx="6100550" cy="3970318"/>
          </a:xfrm>
          <a:prstGeom prst="rect">
            <a:avLst/>
          </a:prstGeom>
          <a:noFill/>
        </p:spPr>
        <p:txBody>
          <a:bodyPr wrap="square">
            <a:spAutoFit/>
          </a:bodyPr>
          <a:lstStyle/>
          <a:p>
            <a:pPr marL="457200" indent="-457200" rtl="0">
              <a:buFont typeface="Arial" panose="020B0604020202020204" pitchFamily="34" charset="0"/>
              <a:buChar char="•"/>
            </a:pPr>
            <a:r>
              <a:rPr lang="en-US" sz="2800" dirty="0">
                <a:solidFill>
                  <a:srgbClr val="000000"/>
                </a:solidFill>
                <a:effectLst/>
              </a:rPr>
              <a:t>Industrial process control </a:t>
            </a:r>
          </a:p>
          <a:p>
            <a:pPr marL="457200" indent="-457200" rtl="0">
              <a:buFont typeface="Arial" panose="020B0604020202020204" pitchFamily="34" charset="0"/>
              <a:buChar char="•"/>
            </a:pPr>
            <a:r>
              <a:rPr lang="en-US" sz="2800" dirty="0">
                <a:solidFill>
                  <a:srgbClr val="000000"/>
                </a:solidFill>
                <a:effectLst/>
              </a:rPr>
              <a:t>Repetition of the same action / task </a:t>
            </a:r>
          </a:p>
          <a:p>
            <a:pPr marL="457200" indent="-457200" rtl="0">
              <a:buFont typeface="Arial" panose="020B0604020202020204" pitchFamily="34" charset="0"/>
              <a:buChar char="•"/>
            </a:pPr>
            <a:r>
              <a:rPr lang="en-US" sz="2800" dirty="0">
                <a:solidFill>
                  <a:srgbClr val="000000"/>
                </a:solidFill>
                <a:effectLst/>
              </a:rPr>
              <a:t>Remote control of machinery </a:t>
            </a:r>
          </a:p>
          <a:p>
            <a:pPr rtl="0"/>
            <a:endParaRPr lang="en-US" sz="2800" dirty="0">
              <a:solidFill>
                <a:srgbClr val="000000"/>
              </a:solidFill>
            </a:endParaRPr>
          </a:p>
          <a:p>
            <a:pPr rtl="0"/>
            <a:endParaRPr lang="en-US" sz="2800" dirty="0">
              <a:solidFill>
                <a:srgbClr val="000000"/>
              </a:solidFill>
              <a:effectLst/>
            </a:endParaRPr>
          </a:p>
          <a:p>
            <a:pPr rtl="0"/>
            <a:endParaRPr lang="en-US" sz="2800" dirty="0">
              <a:solidFill>
                <a:srgbClr val="000000"/>
              </a:solidFill>
            </a:endParaRPr>
          </a:p>
          <a:p>
            <a:pPr rtl="0"/>
            <a:r>
              <a:rPr lang="en-US" sz="2800" dirty="0">
                <a:solidFill>
                  <a:srgbClr val="000000"/>
                </a:solidFill>
                <a:effectLst/>
              </a:rPr>
              <a:t>The total digitalization of processes production and logistics is still a long way off </a:t>
            </a:r>
          </a:p>
        </p:txBody>
      </p:sp>
      <p:pic>
        <p:nvPicPr>
          <p:cNvPr id="8" name="Immagine 7">
            <a:extLst>
              <a:ext uri="{FF2B5EF4-FFF2-40B4-BE49-F238E27FC236}">
                <a16:creationId xmlns:a16="http://schemas.microsoft.com/office/drawing/2014/main" id="{A5E55965-AC58-417F-ACCF-9CEB5E8074A2}"/>
              </a:ext>
            </a:extLst>
          </p:cNvPr>
          <p:cNvPicPr>
            <a:picLocks noChangeAspect="1"/>
          </p:cNvPicPr>
          <p:nvPr/>
        </p:nvPicPr>
        <p:blipFill>
          <a:blip r:embed="rId2"/>
          <a:stretch>
            <a:fillRect/>
          </a:stretch>
        </p:blipFill>
        <p:spPr>
          <a:xfrm>
            <a:off x="3029267" y="3429000"/>
            <a:ext cx="810838" cy="963251"/>
          </a:xfrm>
          <a:prstGeom prst="rect">
            <a:avLst/>
          </a:prstGeom>
        </p:spPr>
      </p:pic>
      <p:pic>
        <p:nvPicPr>
          <p:cNvPr id="10" name="Immagine 9">
            <a:extLst>
              <a:ext uri="{FF2B5EF4-FFF2-40B4-BE49-F238E27FC236}">
                <a16:creationId xmlns:a16="http://schemas.microsoft.com/office/drawing/2014/main" id="{48C6D67A-7C56-4524-8FDF-CAADCAB85CD8}"/>
              </a:ext>
            </a:extLst>
          </p:cNvPr>
          <p:cNvPicPr>
            <a:picLocks noChangeAspect="1"/>
          </p:cNvPicPr>
          <p:nvPr/>
        </p:nvPicPr>
        <p:blipFill>
          <a:blip r:embed="rId3"/>
          <a:stretch>
            <a:fillRect/>
          </a:stretch>
        </p:blipFill>
        <p:spPr>
          <a:xfrm>
            <a:off x="6571997" y="1640518"/>
            <a:ext cx="5115639" cy="3877216"/>
          </a:xfrm>
          <a:prstGeom prst="rect">
            <a:avLst/>
          </a:prstGeom>
        </p:spPr>
      </p:pic>
    </p:spTree>
    <p:extLst>
      <p:ext uri="{BB962C8B-B14F-4D97-AF65-F5344CB8AC3E}">
        <p14:creationId xmlns:p14="http://schemas.microsoft.com/office/powerpoint/2010/main" val="101352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14FDC-63C2-488B-9D20-F7072D88BE79}"/>
              </a:ext>
            </a:extLst>
          </p:cNvPr>
          <p:cNvSpPr>
            <a:spLocks noGrp="1"/>
          </p:cNvSpPr>
          <p:nvPr>
            <p:ph type="title"/>
          </p:nvPr>
        </p:nvSpPr>
        <p:spPr>
          <a:xfrm>
            <a:off x="838200" y="0"/>
            <a:ext cx="10515600" cy="1325563"/>
          </a:xfrm>
        </p:spPr>
        <p:txBody>
          <a:bodyPr/>
          <a:lstStyle/>
          <a:p>
            <a:r>
              <a:rPr lang="it-IT" sz="4000" b="1" dirty="0">
                <a:solidFill>
                  <a:srgbClr val="C00000"/>
                </a:solidFill>
                <a:latin typeface="+mn-lt"/>
                <a:ea typeface="+mn-ea"/>
                <a:cs typeface="+mn-cs"/>
              </a:rPr>
              <a:t>Cyber-</a:t>
            </a:r>
            <a:r>
              <a:rPr lang="it-IT" sz="4000" b="1" dirty="0" err="1">
                <a:solidFill>
                  <a:srgbClr val="C00000"/>
                </a:solidFill>
                <a:latin typeface="+mn-lt"/>
                <a:ea typeface="+mn-ea"/>
                <a:cs typeface="+mn-cs"/>
              </a:rPr>
              <a:t>physical</a:t>
            </a:r>
            <a:r>
              <a:rPr lang="it-IT" sz="4000" b="1" dirty="0">
                <a:solidFill>
                  <a:srgbClr val="C00000"/>
                </a:solidFill>
                <a:latin typeface="+mn-lt"/>
                <a:ea typeface="+mn-ea"/>
                <a:cs typeface="+mn-cs"/>
              </a:rPr>
              <a:t> systems</a:t>
            </a:r>
          </a:p>
        </p:txBody>
      </p:sp>
      <p:sp>
        <p:nvSpPr>
          <p:cNvPr id="5" name="CasellaDiTesto 4">
            <a:extLst>
              <a:ext uri="{FF2B5EF4-FFF2-40B4-BE49-F238E27FC236}">
                <a16:creationId xmlns:a16="http://schemas.microsoft.com/office/drawing/2014/main" id="{F09AFA36-6133-43AC-98C9-9DD272C92F8F}"/>
              </a:ext>
            </a:extLst>
          </p:cNvPr>
          <p:cNvSpPr txBox="1"/>
          <p:nvPr/>
        </p:nvSpPr>
        <p:spPr>
          <a:xfrm>
            <a:off x="838199" y="1349488"/>
            <a:ext cx="6613479" cy="4832092"/>
          </a:xfrm>
          <a:prstGeom prst="rect">
            <a:avLst/>
          </a:prstGeom>
          <a:noFill/>
        </p:spPr>
        <p:txBody>
          <a:bodyPr wrap="square">
            <a:spAutoFit/>
          </a:bodyPr>
          <a:lstStyle/>
          <a:p>
            <a:r>
              <a:rPr lang="en-US" sz="2800" b="1" dirty="0"/>
              <a:t>Fusion of virtual and real world </a:t>
            </a:r>
          </a:p>
          <a:p>
            <a:r>
              <a:rPr lang="en-US" sz="2800" dirty="0"/>
              <a:t>Products and components will be made smart from the integration of sensors, processors, units of memory and transmitters</a:t>
            </a:r>
          </a:p>
          <a:p>
            <a:endParaRPr lang="en-US" sz="2800" dirty="0"/>
          </a:p>
          <a:p>
            <a:endParaRPr lang="en-US" sz="2800" dirty="0"/>
          </a:p>
          <a:p>
            <a:r>
              <a:rPr lang="en-US" sz="2800" dirty="0"/>
              <a:t>All this will not only enable machines to communicate with each other, but also to carry out of autonomous choices without interaction with the man</a:t>
            </a:r>
            <a:endParaRPr lang="it-IT" sz="2800" dirty="0"/>
          </a:p>
        </p:txBody>
      </p:sp>
      <p:pic>
        <p:nvPicPr>
          <p:cNvPr id="6" name="Immagine 5">
            <a:extLst>
              <a:ext uri="{FF2B5EF4-FFF2-40B4-BE49-F238E27FC236}">
                <a16:creationId xmlns:a16="http://schemas.microsoft.com/office/drawing/2014/main" id="{3F588E38-5F53-433E-8AC7-D4B9E92E317C}"/>
              </a:ext>
            </a:extLst>
          </p:cNvPr>
          <p:cNvPicPr>
            <a:picLocks noChangeAspect="1"/>
          </p:cNvPicPr>
          <p:nvPr/>
        </p:nvPicPr>
        <p:blipFill>
          <a:blip r:embed="rId2"/>
          <a:stretch>
            <a:fillRect/>
          </a:stretch>
        </p:blipFill>
        <p:spPr>
          <a:xfrm>
            <a:off x="3452348" y="3510859"/>
            <a:ext cx="810838" cy="760863"/>
          </a:xfrm>
          <a:prstGeom prst="rect">
            <a:avLst/>
          </a:prstGeom>
        </p:spPr>
      </p:pic>
      <p:pic>
        <p:nvPicPr>
          <p:cNvPr id="8" name="Immagine 7">
            <a:extLst>
              <a:ext uri="{FF2B5EF4-FFF2-40B4-BE49-F238E27FC236}">
                <a16:creationId xmlns:a16="http://schemas.microsoft.com/office/drawing/2014/main" id="{C57284DF-65A1-4C6A-B357-DEEF46EC1C9B}"/>
              </a:ext>
            </a:extLst>
          </p:cNvPr>
          <p:cNvPicPr>
            <a:picLocks noChangeAspect="1"/>
          </p:cNvPicPr>
          <p:nvPr/>
        </p:nvPicPr>
        <p:blipFill>
          <a:blip r:embed="rId3"/>
          <a:stretch>
            <a:fillRect/>
          </a:stretch>
        </p:blipFill>
        <p:spPr>
          <a:xfrm>
            <a:off x="7143856" y="1888102"/>
            <a:ext cx="4591691" cy="3791479"/>
          </a:xfrm>
          <a:prstGeom prst="rect">
            <a:avLst/>
          </a:prstGeom>
        </p:spPr>
      </p:pic>
    </p:spTree>
    <p:extLst>
      <p:ext uri="{BB962C8B-B14F-4D97-AF65-F5344CB8AC3E}">
        <p14:creationId xmlns:p14="http://schemas.microsoft.com/office/powerpoint/2010/main" val="299304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AF2E5C5E-70FA-427F-B42C-F524EA8996C8}"/>
              </a:ext>
            </a:extLst>
          </p:cNvPr>
          <p:cNvSpPr>
            <a:spLocks noGrp="1"/>
          </p:cNvSpPr>
          <p:nvPr>
            <p:ph type="title"/>
          </p:nvPr>
        </p:nvSpPr>
        <p:spPr>
          <a:xfrm>
            <a:off x="838200" y="0"/>
            <a:ext cx="10515600" cy="1325563"/>
          </a:xfrm>
        </p:spPr>
        <p:txBody>
          <a:bodyPr/>
          <a:lstStyle/>
          <a:p>
            <a:r>
              <a:rPr lang="it-IT" sz="4000" b="1" dirty="0">
                <a:solidFill>
                  <a:srgbClr val="C00000"/>
                </a:solidFill>
                <a:latin typeface="+mn-lt"/>
                <a:ea typeface="+mn-ea"/>
                <a:cs typeface="+mn-cs"/>
              </a:rPr>
              <a:t>Cyber-</a:t>
            </a:r>
            <a:r>
              <a:rPr lang="it-IT" sz="4000" b="1" dirty="0" err="1">
                <a:solidFill>
                  <a:srgbClr val="C00000"/>
                </a:solidFill>
                <a:latin typeface="+mn-lt"/>
                <a:ea typeface="+mn-ea"/>
                <a:cs typeface="+mn-cs"/>
              </a:rPr>
              <a:t>physical</a:t>
            </a:r>
            <a:r>
              <a:rPr lang="it-IT" sz="4000" b="1" dirty="0">
                <a:solidFill>
                  <a:srgbClr val="C00000"/>
                </a:solidFill>
                <a:latin typeface="+mn-lt"/>
                <a:ea typeface="+mn-ea"/>
                <a:cs typeface="+mn-cs"/>
              </a:rPr>
              <a:t> systems</a:t>
            </a:r>
          </a:p>
        </p:txBody>
      </p:sp>
      <p:sp>
        <p:nvSpPr>
          <p:cNvPr id="8" name="CasellaDiTesto 7">
            <a:extLst>
              <a:ext uri="{FF2B5EF4-FFF2-40B4-BE49-F238E27FC236}">
                <a16:creationId xmlns:a16="http://schemas.microsoft.com/office/drawing/2014/main" id="{57F7EFAB-EF78-4AB1-AB78-0100687FA0B3}"/>
              </a:ext>
            </a:extLst>
          </p:cNvPr>
          <p:cNvSpPr txBox="1"/>
          <p:nvPr/>
        </p:nvSpPr>
        <p:spPr>
          <a:xfrm>
            <a:off x="368249" y="1325563"/>
            <a:ext cx="6946710" cy="4832092"/>
          </a:xfrm>
          <a:prstGeom prst="rect">
            <a:avLst/>
          </a:prstGeom>
          <a:noFill/>
        </p:spPr>
        <p:txBody>
          <a:bodyPr wrap="square">
            <a:spAutoFit/>
          </a:bodyPr>
          <a:lstStyle/>
          <a:p>
            <a:pPr marL="457200" indent="-457200">
              <a:buFont typeface="Arial" panose="020B0604020202020204" pitchFamily="34" charset="0"/>
              <a:buChar char="•"/>
            </a:pPr>
            <a:r>
              <a:rPr lang="en-US" sz="2800" b="1" dirty="0"/>
              <a:t>Networked machines </a:t>
            </a:r>
            <a:r>
              <a:rPr lang="en-US" sz="2800" dirty="0"/>
              <a:t>will not only produce more and with fewer errors, but also </a:t>
            </a:r>
            <a:r>
              <a:rPr lang="en-US" sz="2800" b="1" dirty="0"/>
              <a:t>independently modify the production schemes</a:t>
            </a:r>
            <a:r>
              <a:rPr lang="en-US" sz="2800" dirty="0"/>
              <a:t> according to inputs external receiving while maintaining a high efficiency</a:t>
            </a:r>
          </a:p>
          <a:p>
            <a:pPr marL="457200" indent="-457200">
              <a:buFont typeface="Arial" panose="020B0604020202020204" pitchFamily="34" charset="0"/>
              <a:buChar char="•"/>
            </a:pPr>
            <a:r>
              <a:rPr lang="en-US" sz="2800" dirty="0"/>
              <a:t>Through </a:t>
            </a:r>
            <a:r>
              <a:rPr lang="en-US" sz="2800" b="1" dirty="0"/>
              <a:t>the installation and dissemination of digital technologies in production </a:t>
            </a:r>
            <a:r>
              <a:rPr lang="en-US" sz="2800" dirty="0"/>
              <a:t>there will also have the opportunity to implement </a:t>
            </a:r>
            <a:r>
              <a:rPr lang="en-US" sz="2800" b="1" dirty="0"/>
              <a:t>effective simulations on the various lines of production</a:t>
            </a:r>
            <a:endParaRPr lang="it-IT" sz="2800" b="1" dirty="0"/>
          </a:p>
        </p:txBody>
      </p:sp>
      <p:pic>
        <p:nvPicPr>
          <p:cNvPr id="10" name="Immagine 9">
            <a:extLst>
              <a:ext uri="{FF2B5EF4-FFF2-40B4-BE49-F238E27FC236}">
                <a16:creationId xmlns:a16="http://schemas.microsoft.com/office/drawing/2014/main" id="{E4C7D807-94BA-47C4-A8D3-AE61A72DC3BD}"/>
              </a:ext>
            </a:extLst>
          </p:cNvPr>
          <p:cNvPicPr>
            <a:picLocks noChangeAspect="1"/>
          </p:cNvPicPr>
          <p:nvPr/>
        </p:nvPicPr>
        <p:blipFill>
          <a:blip r:embed="rId2"/>
          <a:stretch>
            <a:fillRect/>
          </a:stretch>
        </p:blipFill>
        <p:spPr>
          <a:xfrm>
            <a:off x="7355902" y="1801181"/>
            <a:ext cx="4467849" cy="3610479"/>
          </a:xfrm>
          <a:prstGeom prst="rect">
            <a:avLst/>
          </a:prstGeom>
        </p:spPr>
      </p:pic>
    </p:spTree>
    <p:extLst>
      <p:ext uri="{BB962C8B-B14F-4D97-AF65-F5344CB8AC3E}">
        <p14:creationId xmlns:p14="http://schemas.microsoft.com/office/powerpoint/2010/main" val="182011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493AF4C-9C6D-469E-BE76-F1456BD46E69}"/>
              </a:ext>
            </a:extLst>
          </p:cNvPr>
          <p:cNvSpPr txBox="1"/>
          <p:nvPr/>
        </p:nvSpPr>
        <p:spPr>
          <a:xfrm>
            <a:off x="603913" y="419248"/>
            <a:ext cx="7079775" cy="707886"/>
          </a:xfrm>
          <a:prstGeom prst="rect">
            <a:avLst/>
          </a:prstGeom>
          <a:noFill/>
        </p:spPr>
        <p:txBody>
          <a:bodyPr wrap="square">
            <a:spAutoFit/>
          </a:bodyPr>
          <a:lstStyle/>
          <a:p>
            <a:r>
              <a:rPr lang="it-IT" sz="4000" b="1" dirty="0">
                <a:solidFill>
                  <a:srgbClr val="C00000"/>
                </a:solidFill>
              </a:rPr>
              <a:t>Digital </a:t>
            </a:r>
            <a:r>
              <a:rPr lang="it-IT" sz="4000" b="1" dirty="0" err="1">
                <a:solidFill>
                  <a:srgbClr val="C00000"/>
                </a:solidFill>
              </a:rPr>
              <a:t>innovations</a:t>
            </a:r>
            <a:r>
              <a:rPr lang="it-IT" sz="4000" b="1" dirty="0">
                <a:solidFill>
                  <a:srgbClr val="C00000"/>
                </a:solidFill>
              </a:rPr>
              <a:t> and </a:t>
            </a:r>
            <a:r>
              <a:rPr lang="it-IT" sz="4000" b="1" dirty="0" err="1">
                <a:solidFill>
                  <a:srgbClr val="C00000"/>
                </a:solidFill>
              </a:rPr>
              <a:t>logistics</a:t>
            </a:r>
            <a:endParaRPr lang="it-IT" sz="4000" b="1" dirty="0">
              <a:solidFill>
                <a:srgbClr val="C00000"/>
              </a:solidFill>
            </a:endParaRPr>
          </a:p>
        </p:txBody>
      </p:sp>
      <p:sp>
        <p:nvSpPr>
          <p:cNvPr id="7" name="CasellaDiTesto 6">
            <a:extLst>
              <a:ext uri="{FF2B5EF4-FFF2-40B4-BE49-F238E27FC236}">
                <a16:creationId xmlns:a16="http://schemas.microsoft.com/office/drawing/2014/main" id="{00386CED-E5B6-4BDA-96BB-1FB0817F59E0}"/>
              </a:ext>
            </a:extLst>
          </p:cNvPr>
          <p:cNvSpPr txBox="1"/>
          <p:nvPr/>
        </p:nvSpPr>
        <p:spPr>
          <a:xfrm>
            <a:off x="603913" y="1121181"/>
            <a:ext cx="6397388" cy="5262979"/>
          </a:xfrm>
          <a:prstGeom prst="rect">
            <a:avLst/>
          </a:prstGeom>
          <a:noFill/>
        </p:spPr>
        <p:txBody>
          <a:bodyPr wrap="square">
            <a:spAutoFit/>
          </a:bodyPr>
          <a:lstStyle/>
          <a:p>
            <a:r>
              <a:rPr lang="en-US" sz="2800" b="1" dirty="0"/>
              <a:t>Logistics will also be affected by digital innovations</a:t>
            </a:r>
            <a:r>
              <a:rPr lang="en-US" sz="2800" dirty="0"/>
              <a:t>, through the implementation of transport systems automated, including drones, within warehouses, sheds and medium-sized companies big dimensions</a:t>
            </a:r>
          </a:p>
          <a:p>
            <a:r>
              <a:rPr lang="en-US" sz="2800" b="1" dirty="0"/>
              <a:t>Such vehicles</a:t>
            </a:r>
            <a:r>
              <a:rPr lang="en-US" sz="2800" dirty="0"/>
              <a:t>, capable of navigating and moving around in an intelligent and independent way inside of the factory, </a:t>
            </a:r>
            <a:r>
              <a:rPr lang="en-US" sz="2800" b="1" dirty="0"/>
              <a:t>will reduce the need fora high presence of dedicated staff </a:t>
            </a:r>
            <a:r>
              <a:rPr lang="en-US" sz="2800" dirty="0"/>
              <a:t>to the handling of materials and to the warehouse management.</a:t>
            </a:r>
            <a:endParaRPr lang="it-IT" sz="2800" dirty="0"/>
          </a:p>
        </p:txBody>
      </p:sp>
      <p:pic>
        <p:nvPicPr>
          <p:cNvPr id="9" name="Immagine 8">
            <a:extLst>
              <a:ext uri="{FF2B5EF4-FFF2-40B4-BE49-F238E27FC236}">
                <a16:creationId xmlns:a16="http://schemas.microsoft.com/office/drawing/2014/main" id="{71123244-4282-4DA9-8612-DDB738E36423}"/>
              </a:ext>
            </a:extLst>
          </p:cNvPr>
          <p:cNvPicPr>
            <a:picLocks noChangeAspect="1"/>
          </p:cNvPicPr>
          <p:nvPr/>
        </p:nvPicPr>
        <p:blipFill>
          <a:blip r:embed="rId2"/>
          <a:stretch>
            <a:fillRect/>
          </a:stretch>
        </p:blipFill>
        <p:spPr>
          <a:xfrm>
            <a:off x="7001301" y="1872316"/>
            <a:ext cx="4982270" cy="3439005"/>
          </a:xfrm>
          <a:prstGeom prst="rect">
            <a:avLst/>
          </a:prstGeom>
        </p:spPr>
      </p:pic>
    </p:spTree>
    <p:extLst>
      <p:ext uri="{BB962C8B-B14F-4D97-AF65-F5344CB8AC3E}">
        <p14:creationId xmlns:p14="http://schemas.microsoft.com/office/powerpoint/2010/main" val="303247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99BF98F-E1BC-4C7D-876D-2B52A0C25780}"/>
              </a:ext>
            </a:extLst>
          </p:cNvPr>
          <p:cNvSpPr txBox="1"/>
          <p:nvPr/>
        </p:nvSpPr>
        <p:spPr>
          <a:xfrm>
            <a:off x="644857" y="409012"/>
            <a:ext cx="6093724" cy="707886"/>
          </a:xfrm>
          <a:prstGeom prst="rect">
            <a:avLst/>
          </a:prstGeom>
          <a:noFill/>
        </p:spPr>
        <p:txBody>
          <a:bodyPr wrap="square">
            <a:spAutoFit/>
          </a:bodyPr>
          <a:lstStyle/>
          <a:p>
            <a:r>
              <a:rPr lang="it-IT" sz="4000" b="1" dirty="0">
                <a:solidFill>
                  <a:srgbClr val="C00000"/>
                </a:solidFill>
              </a:rPr>
              <a:t>Smart Manufacturing</a:t>
            </a:r>
          </a:p>
        </p:txBody>
      </p:sp>
      <p:sp>
        <p:nvSpPr>
          <p:cNvPr id="7" name="CasellaDiTesto 6">
            <a:extLst>
              <a:ext uri="{FF2B5EF4-FFF2-40B4-BE49-F238E27FC236}">
                <a16:creationId xmlns:a16="http://schemas.microsoft.com/office/drawing/2014/main" id="{181BF137-60DF-4743-9730-9EDC54449B61}"/>
              </a:ext>
            </a:extLst>
          </p:cNvPr>
          <p:cNvSpPr txBox="1"/>
          <p:nvPr/>
        </p:nvSpPr>
        <p:spPr>
          <a:xfrm>
            <a:off x="644857" y="1397208"/>
            <a:ext cx="10832910" cy="1815882"/>
          </a:xfrm>
          <a:prstGeom prst="rect">
            <a:avLst/>
          </a:prstGeom>
          <a:noFill/>
        </p:spPr>
        <p:txBody>
          <a:bodyPr wrap="square">
            <a:spAutoFit/>
          </a:bodyPr>
          <a:lstStyle/>
          <a:p>
            <a:r>
              <a:rPr lang="it-IT" sz="2800" dirty="0"/>
              <a:t>Lo Smart Manufacturing </a:t>
            </a:r>
            <a:r>
              <a:rPr lang="it-IT" sz="2800" b="1" dirty="0"/>
              <a:t>è il risultato dell’adozione di tecnologie digitali capaci di aumentare l’interconnessione e la cooperazione delle risorse </a:t>
            </a:r>
            <a:r>
              <a:rPr lang="it-IT" sz="2800" dirty="0"/>
              <a:t>(asset fisici, persone ed informazioni) usate nei processi operativi, sia interne alla fabbrica sia distribuite lungo la catena del valore</a:t>
            </a:r>
          </a:p>
        </p:txBody>
      </p:sp>
      <p:pic>
        <p:nvPicPr>
          <p:cNvPr id="9" name="Immagine 8">
            <a:extLst>
              <a:ext uri="{FF2B5EF4-FFF2-40B4-BE49-F238E27FC236}">
                <a16:creationId xmlns:a16="http://schemas.microsoft.com/office/drawing/2014/main" id="{5F55791A-9C1A-4572-AD66-E9589A0A6501}"/>
              </a:ext>
            </a:extLst>
          </p:cNvPr>
          <p:cNvPicPr>
            <a:picLocks noChangeAspect="1"/>
          </p:cNvPicPr>
          <p:nvPr/>
        </p:nvPicPr>
        <p:blipFill>
          <a:blip r:embed="rId2"/>
          <a:stretch>
            <a:fillRect/>
          </a:stretch>
        </p:blipFill>
        <p:spPr>
          <a:xfrm>
            <a:off x="2077076" y="3374408"/>
            <a:ext cx="8392696" cy="2896004"/>
          </a:xfrm>
          <a:prstGeom prst="rect">
            <a:avLst/>
          </a:prstGeom>
        </p:spPr>
      </p:pic>
    </p:spTree>
    <p:extLst>
      <p:ext uri="{BB962C8B-B14F-4D97-AF65-F5344CB8AC3E}">
        <p14:creationId xmlns:p14="http://schemas.microsoft.com/office/powerpoint/2010/main" val="303765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FB52EC8-7DB8-4294-BB8E-BE4D54C8A4BC}"/>
              </a:ext>
            </a:extLst>
          </p:cNvPr>
          <p:cNvSpPr txBox="1"/>
          <p:nvPr/>
        </p:nvSpPr>
        <p:spPr>
          <a:xfrm>
            <a:off x="549322" y="449955"/>
            <a:ext cx="8881280" cy="707886"/>
          </a:xfrm>
          <a:prstGeom prst="rect">
            <a:avLst/>
          </a:prstGeom>
          <a:noFill/>
        </p:spPr>
        <p:txBody>
          <a:bodyPr wrap="square">
            <a:spAutoFit/>
          </a:bodyPr>
          <a:lstStyle/>
          <a:p>
            <a:r>
              <a:rPr lang="en-US" sz="4000" b="1" dirty="0">
                <a:solidFill>
                  <a:srgbClr val="C00000"/>
                </a:solidFill>
              </a:rPr>
              <a:t>Digitization of the manufacturing sector</a:t>
            </a:r>
            <a:endParaRPr lang="it-IT" sz="4000" b="1" dirty="0">
              <a:solidFill>
                <a:srgbClr val="C00000"/>
              </a:solidFill>
            </a:endParaRPr>
          </a:p>
        </p:txBody>
      </p:sp>
      <p:sp>
        <p:nvSpPr>
          <p:cNvPr id="7" name="CasellaDiTesto 6">
            <a:extLst>
              <a:ext uri="{FF2B5EF4-FFF2-40B4-BE49-F238E27FC236}">
                <a16:creationId xmlns:a16="http://schemas.microsoft.com/office/drawing/2014/main" id="{786C778F-99B4-48E0-9AD9-E61A77F15756}"/>
              </a:ext>
            </a:extLst>
          </p:cNvPr>
          <p:cNvSpPr txBox="1"/>
          <p:nvPr/>
        </p:nvSpPr>
        <p:spPr>
          <a:xfrm>
            <a:off x="549321" y="966769"/>
            <a:ext cx="10382535" cy="2677656"/>
          </a:xfrm>
          <a:prstGeom prst="rect">
            <a:avLst/>
          </a:prstGeom>
          <a:noFill/>
        </p:spPr>
        <p:txBody>
          <a:bodyPr wrap="square">
            <a:spAutoFit/>
          </a:bodyPr>
          <a:lstStyle/>
          <a:p>
            <a:pPr rtl="0"/>
            <a:br>
              <a:rPr lang="en-US" sz="2800" dirty="0">
                <a:solidFill>
                  <a:srgbClr val="5F6368"/>
                </a:solidFill>
                <a:effectLst/>
              </a:rPr>
            </a:br>
            <a:r>
              <a:rPr lang="en-US" sz="2800" dirty="0">
                <a:solidFill>
                  <a:srgbClr val="000000"/>
                </a:solidFill>
                <a:effectLst/>
              </a:rPr>
              <a:t>The implications of the digitization of the manufacturing sector are manifold, but can be summarized in a few areas:</a:t>
            </a:r>
          </a:p>
          <a:p>
            <a:pPr rtl="0"/>
            <a:endParaRPr lang="en-US" sz="2800" dirty="0">
              <a:solidFill>
                <a:srgbClr val="000000"/>
              </a:solidFill>
              <a:effectLst/>
            </a:endParaRPr>
          </a:p>
          <a:p>
            <a:pPr rtl="0"/>
            <a:endParaRPr lang="en-US" sz="2800" dirty="0">
              <a:solidFill>
                <a:srgbClr val="000000"/>
              </a:solidFill>
            </a:endParaRPr>
          </a:p>
          <a:p>
            <a:pPr rtl="0"/>
            <a:endParaRPr lang="en-US" sz="2800" dirty="0">
              <a:solidFill>
                <a:srgbClr val="000000"/>
              </a:solidFill>
            </a:endParaRPr>
          </a:p>
        </p:txBody>
      </p:sp>
      <p:sp>
        <p:nvSpPr>
          <p:cNvPr id="8" name="Rettangolo con angoli arrotondati 7">
            <a:extLst>
              <a:ext uri="{FF2B5EF4-FFF2-40B4-BE49-F238E27FC236}">
                <a16:creationId xmlns:a16="http://schemas.microsoft.com/office/drawing/2014/main" id="{7895129D-6D0E-4FE9-AF96-56173C9B3FEB}"/>
              </a:ext>
            </a:extLst>
          </p:cNvPr>
          <p:cNvSpPr/>
          <p:nvPr/>
        </p:nvSpPr>
        <p:spPr>
          <a:xfrm>
            <a:off x="3316403" y="2658569"/>
            <a:ext cx="5704763" cy="707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sz="2400" b="1" dirty="0">
                <a:solidFill>
                  <a:srgbClr val="000000"/>
                </a:solidFill>
                <a:effectLst/>
              </a:rPr>
              <a:t>Availability of digital data and analytics of "Big Data" </a:t>
            </a:r>
          </a:p>
        </p:txBody>
      </p:sp>
      <p:sp>
        <p:nvSpPr>
          <p:cNvPr id="9" name="Rettangolo con angoli arrotondati 8">
            <a:extLst>
              <a:ext uri="{FF2B5EF4-FFF2-40B4-BE49-F238E27FC236}">
                <a16:creationId xmlns:a16="http://schemas.microsoft.com/office/drawing/2014/main" id="{F56242FF-7FDE-45C8-8B5C-D01AD4FCBC04}"/>
              </a:ext>
            </a:extLst>
          </p:cNvPr>
          <p:cNvSpPr/>
          <p:nvPr/>
        </p:nvSpPr>
        <p:spPr>
          <a:xfrm>
            <a:off x="3316403" y="3590008"/>
            <a:ext cx="5704763" cy="7078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00"/>
                </a:solidFill>
              </a:rPr>
              <a:t>Robotics and advanced automation </a:t>
            </a:r>
          </a:p>
        </p:txBody>
      </p:sp>
      <p:sp>
        <p:nvSpPr>
          <p:cNvPr id="10" name="Rettangolo con angoli arrotondati 9">
            <a:extLst>
              <a:ext uri="{FF2B5EF4-FFF2-40B4-BE49-F238E27FC236}">
                <a16:creationId xmlns:a16="http://schemas.microsoft.com/office/drawing/2014/main" id="{3B61E3BC-7A0E-46BF-8381-783EDD1A20A5}"/>
              </a:ext>
            </a:extLst>
          </p:cNvPr>
          <p:cNvSpPr/>
          <p:nvPr/>
        </p:nvSpPr>
        <p:spPr>
          <a:xfrm>
            <a:off x="3316403" y="4521447"/>
            <a:ext cx="5704763" cy="70788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sz="2400" b="1" dirty="0">
                <a:solidFill>
                  <a:schemeClr val="bg1"/>
                </a:solidFill>
                <a:effectLst/>
              </a:rPr>
              <a:t>Push connectivity and integration of the value chain </a:t>
            </a:r>
          </a:p>
        </p:txBody>
      </p:sp>
      <p:sp>
        <p:nvSpPr>
          <p:cNvPr id="11" name="Rettangolo con angoli arrotondati 10">
            <a:extLst>
              <a:ext uri="{FF2B5EF4-FFF2-40B4-BE49-F238E27FC236}">
                <a16:creationId xmlns:a16="http://schemas.microsoft.com/office/drawing/2014/main" id="{2F5F7B00-8D9A-42E9-9799-F66F720AA91E}"/>
              </a:ext>
            </a:extLst>
          </p:cNvPr>
          <p:cNvSpPr/>
          <p:nvPr/>
        </p:nvSpPr>
        <p:spPr>
          <a:xfrm>
            <a:off x="3316403" y="5452886"/>
            <a:ext cx="5704763" cy="70788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sz="2400" b="1" dirty="0">
                <a:solidFill>
                  <a:schemeClr val="bg1"/>
                </a:solidFill>
                <a:effectLst/>
              </a:rPr>
              <a:t>Digital contact with the customer and sharing economy </a:t>
            </a:r>
          </a:p>
        </p:txBody>
      </p:sp>
    </p:spTree>
    <p:extLst>
      <p:ext uri="{BB962C8B-B14F-4D97-AF65-F5344CB8AC3E}">
        <p14:creationId xmlns:p14="http://schemas.microsoft.com/office/powerpoint/2010/main" val="172001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06A27B5-318E-46D7-8AAE-6F867047BEA6}"/>
              </a:ext>
            </a:extLst>
          </p:cNvPr>
          <p:cNvSpPr txBox="1"/>
          <p:nvPr/>
        </p:nvSpPr>
        <p:spPr>
          <a:xfrm>
            <a:off x="672152" y="477250"/>
            <a:ext cx="6093724" cy="707886"/>
          </a:xfrm>
          <a:prstGeom prst="rect">
            <a:avLst/>
          </a:prstGeom>
          <a:noFill/>
        </p:spPr>
        <p:txBody>
          <a:bodyPr wrap="square">
            <a:spAutoFit/>
          </a:bodyPr>
          <a:lstStyle/>
          <a:p>
            <a:r>
              <a:rPr lang="it-IT" sz="4000" b="1" dirty="0" err="1">
                <a:solidFill>
                  <a:srgbClr val="C00000"/>
                </a:solidFill>
              </a:rPr>
              <a:t>Founding</a:t>
            </a:r>
            <a:r>
              <a:rPr lang="it-IT" sz="4000" b="1" dirty="0">
                <a:solidFill>
                  <a:srgbClr val="C00000"/>
                </a:solidFill>
              </a:rPr>
              <a:t> </a:t>
            </a:r>
            <a:r>
              <a:rPr lang="it-IT" sz="4000" b="1" dirty="0" err="1">
                <a:solidFill>
                  <a:srgbClr val="C00000"/>
                </a:solidFill>
              </a:rPr>
              <a:t>technologies</a:t>
            </a:r>
            <a:endParaRPr lang="it-IT" sz="4000" b="1" dirty="0">
              <a:solidFill>
                <a:srgbClr val="C00000"/>
              </a:solidFill>
            </a:endParaRPr>
          </a:p>
        </p:txBody>
      </p:sp>
      <p:sp>
        <p:nvSpPr>
          <p:cNvPr id="6" name="Rettangolo con angoli arrotondati 5">
            <a:extLst>
              <a:ext uri="{FF2B5EF4-FFF2-40B4-BE49-F238E27FC236}">
                <a16:creationId xmlns:a16="http://schemas.microsoft.com/office/drawing/2014/main" id="{2DBB1F0C-3CA4-456B-BDC5-94D17B32D46F}"/>
              </a:ext>
            </a:extLst>
          </p:cNvPr>
          <p:cNvSpPr/>
          <p:nvPr/>
        </p:nvSpPr>
        <p:spPr>
          <a:xfrm>
            <a:off x="2279176" y="1634351"/>
            <a:ext cx="7983940" cy="54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t>Internet of Things</a:t>
            </a:r>
          </a:p>
        </p:txBody>
      </p:sp>
      <p:sp>
        <p:nvSpPr>
          <p:cNvPr id="7" name="Rettangolo con angoli arrotondati 6">
            <a:extLst>
              <a:ext uri="{FF2B5EF4-FFF2-40B4-BE49-F238E27FC236}">
                <a16:creationId xmlns:a16="http://schemas.microsoft.com/office/drawing/2014/main" id="{DCED28F2-0D32-414D-9EF3-17337E1705BE}"/>
              </a:ext>
            </a:extLst>
          </p:cNvPr>
          <p:cNvSpPr/>
          <p:nvPr/>
        </p:nvSpPr>
        <p:spPr>
          <a:xfrm>
            <a:off x="2279176" y="2317368"/>
            <a:ext cx="7983940" cy="54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t>big-data</a:t>
            </a:r>
          </a:p>
        </p:txBody>
      </p:sp>
      <p:sp>
        <p:nvSpPr>
          <p:cNvPr id="8" name="Rettangolo con angoli arrotondati 7">
            <a:extLst>
              <a:ext uri="{FF2B5EF4-FFF2-40B4-BE49-F238E27FC236}">
                <a16:creationId xmlns:a16="http://schemas.microsoft.com/office/drawing/2014/main" id="{A53FEF78-E781-4B65-8C54-9EB8D1A768B9}"/>
              </a:ext>
            </a:extLst>
          </p:cNvPr>
          <p:cNvSpPr/>
          <p:nvPr/>
        </p:nvSpPr>
        <p:spPr>
          <a:xfrm>
            <a:off x="2245056" y="3035029"/>
            <a:ext cx="7983940" cy="54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t>cloud computing</a:t>
            </a:r>
          </a:p>
        </p:txBody>
      </p:sp>
      <p:sp>
        <p:nvSpPr>
          <p:cNvPr id="11" name="Rettangolo con angoli arrotondati 10">
            <a:extLst>
              <a:ext uri="{FF2B5EF4-FFF2-40B4-BE49-F238E27FC236}">
                <a16:creationId xmlns:a16="http://schemas.microsoft.com/office/drawing/2014/main" id="{EC9BAE3B-BD54-47FA-A6D4-3419F907208C}"/>
              </a:ext>
            </a:extLst>
          </p:cNvPr>
          <p:cNvSpPr/>
          <p:nvPr/>
        </p:nvSpPr>
        <p:spPr>
          <a:xfrm>
            <a:off x="2245056" y="3771109"/>
            <a:ext cx="7983940" cy="54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t>wearable device</a:t>
            </a:r>
          </a:p>
        </p:txBody>
      </p:sp>
      <p:sp>
        <p:nvSpPr>
          <p:cNvPr id="12" name="Rettangolo con angoli arrotondati 11">
            <a:extLst>
              <a:ext uri="{FF2B5EF4-FFF2-40B4-BE49-F238E27FC236}">
                <a16:creationId xmlns:a16="http://schemas.microsoft.com/office/drawing/2014/main" id="{A2707F85-D9A6-4638-932B-5B569B50B7A5}"/>
              </a:ext>
            </a:extLst>
          </p:cNvPr>
          <p:cNvSpPr/>
          <p:nvPr/>
        </p:nvSpPr>
        <p:spPr>
          <a:xfrm>
            <a:off x="2279176" y="4507189"/>
            <a:ext cx="7983940" cy="54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t>augmented reality</a:t>
            </a:r>
          </a:p>
        </p:txBody>
      </p:sp>
      <p:sp>
        <p:nvSpPr>
          <p:cNvPr id="13" name="Rettangolo con angoli arrotondati 12">
            <a:extLst>
              <a:ext uri="{FF2B5EF4-FFF2-40B4-BE49-F238E27FC236}">
                <a16:creationId xmlns:a16="http://schemas.microsoft.com/office/drawing/2014/main" id="{68C8939F-8AEA-49BD-9C65-755FC1921E72}"/>
              </a:ext>
            </a:extLst>
          </p:cNvPr>
          <p:cNvSpPr/>
          <p:nvPr/>
        </p:nvSpPr>
        <p:spPr>
          <a:xfrm>
            <a:off x="2279176" y="5243269"/>
            <a:ext cx="7983940" cy="54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t>additive manufacturing</a:t>
            </a:r>
          </a:p>
        </p:txBody>
      </p:sp>
    </p:spTree>
    <p:extLst>
      <p:ext uri="{BB962C8B-B14F-4D97-AF65-F5344CB8AC3E}">
        <p14:creationId xmlns:p14="http://schemas.microsoft.com/office/powerpoint/2010/main" val="378813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CC82D1-3946-45A9-8AFE-8C5D96A69330}"/>
              </a:ext>
            </a:extLst>
          </p:cNvPr>
          <p:cNvSpPr txBox="1"/>
          <p:nvPr/>
        </p:nvSpPr>
        <p:spPr>
          <a:xfrm>
            <a:off x="876869" y="570764"/>
            <a:ext cx="10587250" cy="2308324"/>
          </a:xfrm>
          <a:prstGeom prst="rect">
            <a:avLst/>
          </a:prstGeom>
          <a:noFill/>
        </p:spPr>
        <p:txBody>
          <a:bodyPr wrap="square">
            <a:spAutoFit/>
          </a:bodyPr>
          <a:lstStyle/>
          <a:p>
            <a:r>
              <a:rPr lang="en-US" sz="4800" b="1" dirty="0">
                <a:solidFill>
                  <a:srgbClr val="C00000"/>
                </a:solidFill>
              </a:rPr>
              <a:t>Industrial revolutions</a:t>
            </a:r>
          </a:p>
          <a:p>
            <a:endParaRPr lang="en-US" sz="3200" dirty="0"/>
          </a:p>
          <a:p>
            <a:r>
              <a:rPr lang="en-US" sz="3200" dirty="0"/>
              <a:t>The industry has gone through four revolutions linked to major technological innovations</a:t>
            </a:r>
            <a:endParaRPr lang="it-IT" sz="3200" dirty="0"/>
          </a:p>
        </p:txBody>
      </p:sp>
      <p:pic>
        <p:nvPicPr>
          <p:cNvPr id="7" name="Immagine 6">
            <a:extLst>
              <a:ext uri="{FF2B5EF4-FFF2-40B4-BE49-F238E27FC236}">
                <a16:creationId xmlns:a16="http://schemas.microsoft.com/office/drawing/2014/main" id="{F4DB62AE-4740-4CFE-A623-9D211D9A4C21}"/>
              </a:ext>
            </a:extLst>
          </p:cNvPr>
          <p:cNvPicPr>
            <a:picLocks noChangeAspect="1"/>
          </p:cNvPicPr>
          <p:nvPr/>
        </p:nvPicPr>
        <p:blipFill>
          <a:blip r:embed="rId2"/>
          <a:stretch>
            <a:fillRect/>
          </a:stretch>
        </p:blipFill>
        <p:spPr>
          <a:xfrm>
            <a:off x="1223282" y="3108456"/>
            <a:ext cx="9745435" cy="2524477"/>
          </a:xfrm>
          <a:prstGeom prst="rect">
            <a:avLst/>
          </a:prstGeom>
        </p:spPr>
      </p:pic>
    </p:spTree>
    <p:extLst>
      <p:ext uri="{BB962C8B-B14F-4D97-AF65-F5344CB8AC3E}">
        <p14:creationId xmlns:p14="http://schemas.microsoft.com/office/powerpoint/2010/main" val="2946555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EE6BB8B-DD2C-40FF-BCCE-5E6D61D9D3B7}"/>
              </a:ext>
            </a:extLst>
          </p:cNvPr>
          <p:cNvSpPr txBox="1"/>
          <p:nvPr/>
        </p:nvSpPr>
        <p:spPr>
          <a:xfrm>
            <a:off x="685800" y="518194"/>
            <a:ext cx="6093724" cy="707886"/>
          </a:xfrm>
          <a:prstGeom prst="rect">
            <a:avLst/>
          </a:prstGeom>
          <a:noFill/>
        </p:spPr>
        <p:txBody>
          <a:bodyPr wrap="square">
            <a:spAutoFit/>
          </a:bodyPr>
          <a:lstStyle/>
          <a:p>
            <a:r>
              <a:rPr lang="it-IT" sz="4000" b="1" dirty="0">
                <a:solidFill>
                  <a:srgbClr val="C00000"/>
                </a:solidFill>
              </a:rPr>
              <a:t>Digital </a:t>
            </a:r>
            <a:r>
              <a:rPr lang="it-IT" sz="4000" b="1" dirty="0" err="1">
                <a:solidFill>
                  <a:srgbClr val="C00000"/>
                </a:solidFill>
              </a:rPr>
              <a:t>transformation</a:t>
            </a:r>
            <a:endParaRPr lang="it-IT" sz="4000" b="1" dirty="0">
              <a:solidFill>
                <a:srgbClr val="C00000"/>
              </a:solidFill>
            </a:endParaRPr>
          </a:p>
        </p:txBody>
      </p:sp>
      <p:pic>
        <p:nvPicPr>
          <p:cNvPr id="11" name="Immagine 10">
            <a:extLst>
              <a:ext uri="{FF2B5EF4-FFF2-40B4-BE49-F238E27FC236}">
                <a16:creationId xmlns:a16="http://schemas.microsoft.com/office/drawing/2014/main" id="{B816B1E0-09B9-41AD-9119-2482D8ABC9E5}"/>
              </a:ext>
            </a:extLst>
          </p:cNvPr>
          <p:cNvPicPr>
            <a:picLocks noChangeAspect="1"/>
          </p:cNvPicPr>
          <p:nvPr/>
        </p:nvPicPr>
        <p:blipFill>
          <a:blip r:embed="rId2"/>
          <a:stretch>
            <a:fillRect/>
          </a:stretch>
        </p:blipFill>
        <p:spPr>
          <a:xfrm>
            <a:off x="545911" y="1119219"/>
            <a:ext cx="11543578" cy="4665697"/>
          </a:xfrm>
          <a:prstGeom prst="rect">
            <a:avLst/>
          </a:prstGeom>
        </p:spPr>
      </p:pic>
      <p:sp>
        <p:nvSpPr>
          <p:cNvPr id="7" name="CasellaDiTesto 6">
            <a:extLst>
              <a:ext uri="{FF2B5EF4-FFF2-40B4-BE49-F238E27FC236}">
                <a16:creationId xmlns:a16="http://schemas.microsoft.com/office/drawing/2014/main" id="{D65292A0-479A-4A51-B2DB-87B22701F698}"/>
              </a:ext>
            </a:extLst>
          </p:cNvPr>
          <p:cNvSpPr txBox="1"/>
          <p:nvPr/>
        </p:nvSpPr>
        <p:spPr>
          <a:xfrm>
            <a:off x="440139" y="1395189"/>
            <a:ext cx="9413543" cy="1569660"/>
          </a:xfrm>
          <a:prstGeom prst="rect">
            <a:avLst/>
          </a:prstGeom>
          <a:solidFill>
            <a:schemeClr val="bg1"/>
          </a:solidFill>
        </p:spPr>
        <p:txBody>
          <a:bodyPr wrap="square">
            <a:spAutoFit/>
          </a:bodyPr>
          <a:lstStyle/>
          <a:p>
            <a:pPr rtl="0"/>
            <a:r>
              <a:rPr lang="en-US" sz="2400" dirty="0">
                <a:solidFill>
                  <a:srgbClr val="000000"/>
                </a:solidFill>
                <a:effectLst/>
              </a:rPr>
              <a:t>What makes this digital transformation possible is undoubtedly the Internet, or rather the Internet of Things (IoT), a complex concept which has now become part of our life and has already begun to become a constant part of everyday life </a:t>
            </a:r>
          </a:p>
        </p:txBody>
      </p:sp>
    </p:spTree>
    <p:extLst>
      <p:ext uri="{BB962C8B-B14F-4D97-AF65-F5344CB8AC3E}">
        <p14:creationId xmlns:p14="http://schemas.microsoft.com/office/powerpoint/2010/main" val="37723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EAD786B-6379-458C-8D5F-CD0EA4013415}"/>
              </a:ext>
            </a:extLst>
          </p:cNvPr>
          <p:cNvSpPr txBox="1"/>
          <p:nvPr/>
        </p:nvSpPr>
        <p:spPr>
          <a:xfrm>
            <a:off x="590265" y="504546"/>
            <a:ext cx="7011537" cy="707886"/>
          </a:xfrm>
          <a:prstGeom prst="rect">
            <a:avLst/>
          </a:prstGeom>
          <a:noFill/>
        </p:spPr>
        <p:txBody>
          <a:bodyPr wrap="square">
            <a:spAutoFit/>
          </a:bodyPr>
          <a:lstStyle/>
          <a:p>
            <a:r>
              <a:rPr lang="it-IT" sz="4000" b="1" dirty="0">
                <a:solidFill>
                  <a:srgbClr val="C00000"/>
                </a:solidFill>
              </a:rPr>
              <a:t>"Internet of </a:t>
            </a:r>
            <a:r>
              <a:rPr lang="it-IT" sz="4000" b="1" dirty="0" err="1">
                <a:solidFill>
                  <a:srgbClr val="C00000"/>
                </a:solidFill>
              </a:rPr>
              <a:t>things</a:t>
            </a:r>
            <a:r>
              <a:rPr lang="it-IT" sz="4000" b="1" dirty="0">
                <a:solidFill>
                  <a:srgbClr val="C00000"/>
                </a:solidFill>
              </a:rPr>
              <a:t> (</a:t>
            </a:r>
            <a:r>
              <a:rPr lang="it-IT" sz="4000" b="1" dirty="0" err="1">
                <a:solidFill>
                  <a:srgbClr val="C00000"/>
                </a:solidFill>
              </a:rPr>
              <a:t>objects</a:t>
            </a:r>
            <a:r>
              <a:rPr lang="it-IT" sz="4000" b="1" dirty="0">
                <a:solidFill>
                  <a:srgbClr val="C00000"/>
                </a:solidFill>
              </a:rPr>
              <a:t>)"</a:t>
            </a:r>
          </a:p>
        </p:txBody>
      </p:sp>
      <p:pic>
        <p:nvPicPr>
          <p:cNvPr id="8" name="Immagine 7">
            <a:extLst>
              <a:ext uri="{FF2B5EF4-FFF2-40B4-BE49-F238E27FC236}">
                <a16:creationId xmlns:a16="http://schemas.microsoft.com/office/drawing/2014/main" id="{FFA88C17-C96C-4D23-9E6E-774AF9715EE2}"/>
              </a:ext>
            </a:extLst>
          </p:cNvPr>
          <p:cNvPicPr>
            <a:picLocks noChangeAspect="1"/>
          </p:cNvPicPr>
          <p:nvPr/>
        </p:nvPicPr>
        <p:blipFill>
          <a:blip r:embed="rId2"/>
          <a:stretch>
            <a:fillRect/>
          </a:stretch>
        </p:blipFill>
        <p:spPr>
          <a:xfrm>
            <a:off x="2826289" y="3211740"/>
            <a:ext cx="810838" cy="762066"/>
          </a:xfrm>
          <a:prstGeom prst="rect">
            <a:avLst/>
          </a:prstGeom>
        </p:spPr>
      </p:pic>
      <p:pic>
        <p:nvPicPr>
          <p:cNvPr id="10" name="Immagine 9">
            <a:extLst>
              <a:ext uri="{FF2B5EF4-FFF2-40B4-BE49-F238E27FC236}">
                <a16:creationId xmlns:a16="http://schemas.microsoft.com/office/drawing/2014/main" id="{8543F619-40EB-4813-8B20-B6BADCF47867}"/>
              </a:ext>
            </a:extLst>
          </p:cNvPr>
          <p:cNvPicPr>
            <a:picLocks noChangeAspect="1"/>
          </p:cNvPicPr>
          <p:nvPr/>
        </p:nvPicPr>
        <p:blipFill>
          <a:blip r:embed="rId3"/>
          <a:stretch>
            <a:fillRect/>
          </a:stretch>
        </p:blipFill>
        <p:spPr>
          <a:xfrm>
            <a:off x="5958371" y="1212432"/>
            <a:ext cx="5736527" cy="4246672"/>
          </a:xfrm>
          <a:prstGeom prst="rect">
            <a:avLst/>
          </a:prstGeom>
        </p:spPr>
      </p:pic>
      <p:sp>
        <p:nvSpPr>
          <p:cNvPr id="7" name="CasellaDiTesto 6">
            <a:extLst>
              <a:ext uri="{FF2B5EF4-FFF2-40B4-BE49-F238E27FC236}">
                <a16:creationId xmlns:a16="http://schemas.microsoft.com/office/drawing/2014/main" id="{E8D2DEB3-BB90-45EA-B161-83311CCB2842}"/>
              </a:ext>
            </a:extLst>
          </p:cNvPr>
          <p:cNvSpPr txBox="1"/>
          <p:nvPr/>
        </p:nvSpPr>
        <p:spPr>
          <a:xfrm>
            <a:off x="590265" y="1506392"/>
            <a:ext cx="6093724" cy="3785652"/>
          </a:xfrm>
          <a:prstGeom prst="rect">
            <a:avLst/>
          </a:prstGeom>
          <a:noFill/>
        </p:spPr>
        <p:txBody>
          <a:bodyPr wrap="square">
            <a:spAutoFit/>
          </a:bodyPr>
          <a:lstStyle/>
          <a:p>
            <a:r>
              <a:rPr lang="en-US" sz="2400" dirty="0"/>
              <a:t>The expression "Internet of Things" or </a:t>
            </a:r>
            <a:r>
              <a:rPr lang="en-US" sz="2400" dirty="0" err="1"/>
              <a:t>moreproperly</a:t>
            </a:r>
            <a:r>
              <a:rPr lang="en-US" sz="2400" dirty="0"/>
              <a:t> "Internet of Things" is </a:t>
            </a:r>
            <a:r>
              <a:rPr lang="en-US" sz="2400" dirty="0" err="1"/>
              <a:t>aneologism</a:t>
            </a:r>
            <a:r>
              <a:rPr lang="en-US" sz="2400" dirty="0"/>
              <a:t> referring to the extension of the Internet to </a:t>
            </a:r>
            <a:r>
              <a:rPr lang="en-US" sz="2400" dirty="0" err="1"/>
              <a:t>theworld</a:t>
            </a:r>
            <a:r>
              <a:rPr lang="en-US" sz="2400" dirty="0"/>
              <a:t> of concrete objects and places</a:t>
            </a:r>
          </a:p>
          <a:p>
            <a:endParaRPr lang="en-US" sz="2400" dirty="0"/>
          </a:p>
          <a:p>
            <a:endParaRPr lang="en-US" sz="2400" dirty="0"/>
          </a:p>
          <a:p>
            <a:r>
              <a:rPr lang="en-US" sz="2400" dirty="0"/>
              <a:t>“The physical world connected to the </a:t>
            </a:r>
            <a:r>
              <a:rPr lang="en-US" sz="2400" dirty="0" err="1"/>
              <a:t>Internetthrough</a:t>
            </a:r>
            <a:r>
              <a:rPr lang="en-US" sz="2400" dirty="0"/>
              <a:t> a network of distributed sensors "[Kevin Ashton]</a:t>
            </a:r>
            <a:endParaRPr lang="it-IT" sz="2400" dirty="0"/>
          </a:p>
        </p:txBody>
      </p:sp>
    </p:spTree>
    <p:extLst>
      <p:ext uri="{BB962C8B-B14F-4D97-AF65-F5344CB8AC3E}">
        <p14:creationId xmlns:p14="http://schemas.microsoft.com/office/powerpoint/2010/main" val="210131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29E3199-21E4-4150-B786-08A44FB7233E}"/>
              </a:ext>
            </a:extLst>
          </p:cNvPr>
          <p:cNvSpPr txBox="1"/>
          <p:nvPr/>
        </p:nvSpPr>
        <p:spPr>
          <a:xfrm>
            <a:off x="535675" y="1632762"/>
            <a:ext cx="6093724" cy="4524315"/>
          </a:xfrm>
          <a:prstGeom prst="rect">
            <a:avLst/>
          </a:prstGeom>
          <a:noFill/>
        </p:spPr>
        <p:txBody>
          <a:bodyPr wrap="square">
            <a:spAutoFit/>
          </a:bodyPr>
          <a:lstStyle/>
          <a:p>
            <a:pPr marL="342900" indent="-342900" rtl="0">
              <a:buFont typeface="Arial" panose="020B0604020202020204" pitchFamily="34" charset="0"/>
              <a:buChar char="•"/>
            </a:pPr>
            <a:r>
              <a:rPr lang="en-US" sz="2400" dirty="0">
                <a:solidFill>
                  <a:srgbClr val="000000"/>
                </a:solidFill>
                <a:effectLst/>
              </a:rPr>
              <a:t>The expression "Internet of things" (Internet of Things - IoT) indicates an </a:t>
            </a:r>
            <a:r>
              <a:rPr lang="en-US" sz="2400" b="1" dirty="0">
                <a:solidFill>
                  <a:srgbClr val="000000"/>
                </a:solidFill>
                <a:effectLst/>
              </a:rPr>
              <a:t>integrated system of intercommunicating and intelligent devices </a:t>
            </a:r>
            <a:r>
              <a:rPr lang="en-US" sz="2400" dirty="0">
                <a:solidFill>
                  <a:srgbClr val="000000"/>
                </a:solidFill>
                <a:effectLst/>
              </a:rPr>
              <a:t>that connects, through the network, objects, people and places, ensuring the interface between the physical and digital world. </a:t>
            </a:r>
          </a:p>
          <a:p>
            <a:pPr marL="342900" indent="-342900" rtl="0">
              <a:buFont typeface="Arial" panose="020B0604020202020204" pitchFamily="34" charset="0"/>
              <a:buChar char="•"/>
            </a:pPr>
            <a:endParaRPr lang="en-US" sz="2400" dirty="0">
              <a:solidFill>
                <a:srgbClr val="000000"/>
              </a:solidFill>
            </a:endParaRPr>
          </a:p>
          <a:p>
            <a:pPr marL="342900" indent="-342900" rtl="0">
              <a:buFont typeface="Arial" panose="020B0604020202020204" pitchFamily="34" charset="0"/>
              <a:buChar char="•"/>
            </a:pPr>
            <a:r>
              <a:rPr lang="en-US" sz="2400" dirty="0">
                <a:solidFill>
                  <a:srgbClr val="000000"/>
                </a:solidFill>
                <a:effectLst/>
              </a:rPr>
              <a:t>The ultimate purpose of such technological solutions is basically to </a:t>
            </a:r>
            <a:r>
              <a:rPr lang="en-US" sz="2400" b="1" dirty="0">
                <a:solidFill>
                  <a:srgbClr val="000000"/>
                </a:solidFill>
                <a:effectLst/>
              </a:rPr>
              <a:t>monitor, check and transfer useful information </a:t>
            </a:r>
            <a:r>
              <a:rPr lang="en-US" sz="2400" dirty="0">
                <a:solidFill>
                  <a:srgbClr val="000000"/>
                </a:solidFill>
                <a:effectLst/>
              </a:rPr>
              <a:t>for carry out consequent actions. </a:t>
            </a:r>
          </a:p>
        </p:txBody>
      </p:sp>
      <p:sp>
        <p:nvSpPr>
          <p:cNvPr id="6" name="CasellaDiTesto 5">
            <a:extLst>
              <a:ext uri="{FF2B5EF4-FFF2-40B4-BE49-F238E27FC236}">
                <a16:creationId xmlns:a16="http://schemas.microsoft.com/office/drawing/2014/main" id="{26A41970-383E-4C4A-8E50-887E7807196E}"/>
              </a:ext>
            </a:extLst>
          </p:cNvPr>
          <p:cNvSpPr txBox="1"/>
          <p:nvPr/>
        </p:nvSpPr>
        <p:spPr>
          <a:xfrm>
            <a:off x="590265" y="504546"/>
            <a:ext cx="7011537" cy="707886"/>
          </a:xfrm>
          <a:prstGeom prst="rect">
            <a:avLst/>
          </a:prstGeom>
          <a:noFill/>
        </p:spPr>
        <p:txBody>
          <a:bodyPr wrap="square">
            <a:spAutoFit/>
          </a:bodyPr>
          <a:lstStyle/>
          <a:p>
            <a:r>
              <a:rPr lang="it-IT" sz="4000" b="1" dirty="0">
                <a:solidFill>
                  <a:srgbClr val="C00000"/>
                </a:solidFill>
              </a:rPr>
              <a:t>"Internet of </a:t>
            </a:r>
            <a:r>
              <a:rPr lang="it-IT" sz="4000" b="1" dirty="0" err="1">
                <a:solidFill>
                  <a:srgbClr val="C00000"/>
                </a:solidFill>
              </a:rPr>
              <a:t>things</a:t>
            </a:r>
            <a:r>
              <a:rPr lang="it-IT" sz="4000" b="1" dirty="0">
                <a:solidFill>
                  <a:srgbClr val="C00000"/>
                </a:solidFill>
              </a:rPr>
              <a:t>"</a:t>
            </a:r>
          </a:p>
        </p:txBody>
      </p:sp>
      <p:pic>
        <p:nvPicPr>
          <p:cNvPr id="8" name="Immagine 7">
            <a:extLst>
              <a:ext uri="{FF2B5EF4-FFF2-40B4-BE49-F238E27FC236}">
                <a16:creationId xmlns:a16="http://schemas.microsoft.com/office/drawing/2014/main" id="{4FACEA85-4557-4EF8-92CD-AD3F1D639F44}"/>
              </a:ext>
            </a:extLst>
          </p:cNvPr>
          <p:cNvPicPr>
            <a:picLocks noChangeAspect="1"/>
          </p:cNvPicPr>
          <p:nvPr/>
        </p:nvPicPr>
        <p:blipFill>
          <a:blip r:embed="rId2"/>
          <a:stretch>
            <a:fillRect/>
          </a:stretch>
        </p:blipFill>
        <p:spPr>
          <a:xfrm>
            <a:off x="6629399" y="2087884"/>
            <a:ext cx="4836751" cy="3316630"/>
          </a:xfrm>
          <a:prstGeom prst="rect">
            <a:avLst/>
          </a:prstGeom>
        </p:spPr>
      </p:pic>
    </p:spTree>
    <p:extLst>
      <p:ext uri="{BB962C8B-B14F-4D97-AF65-F5344CB8AC3E}">
        <p14:creationId xmlns:p14="http://schemas.microsoft.com/office/powerpoint/2010/main" val="3574011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4F6BAAF-874F-4A24-B7C0-485B24C51DE9}"/>
              </a:ext>
            </a:extLst>
          </p:cNvPr>
          <p:cNvSpPr txBox="1"/>
          <p:nvPr/>
        </p:nvSpPr>
        <p:spPr>
          <a:xfrm>
            <a:off x="726744" y="1663380"/>
            <a:ext cx="6093724" cy="4031873"/>
          </a:xfrm>
          <a:prstGeom prst="rect">
            <a:avLst/>
          </a:prstGeom>
          <a:noFill/>
        </p:spPr>
        <p:txBody>
          <a:bodyPr wrap="square">
            <a:spAutoFit/>
          </a:bodyPr>
          <a:lstStyle/>
          <a:p>
            <a:pPr rtl="0"/>
            <a:r>
              <a:rPr lang="en-US" sz="3200" dirty="0">
                <a:solidFill>
                  <a:srgbClr val="000000"/>
                </a:solidFill>
                <a:effectLst/>
              </a:rPr>
              <a:t>If you wanted to briefly indicate what mean the expression </a:t>
            </a:r>
            <a:r>
              <a:rPr lang="en-US" sz="3200" b="1" dirty="0">
                <a:solidFill>
                  <a:srgbClr val="000000"/>
                </a:solidFill>
                <a:effectLst/>
              </a:rPr>
              <a:t>"Internet of Things" </a:t>
            </a:r>
            <a:r>
              <a:rPr lang="en-US" sz="3200" dirty="0">
                <a:solidFill>
                  <a:srgbClr val="000000"/>
                </a:solidFill>
                <a:effectLst/>
              </a:rPr>
              <a:t>it describes a path in development technological under which, </a:t>
            </a:r>
            <a:r>
              <a:rPr lang="en-US" sz="3200" b="1" dirty="0">
                <a:solidFill>
                  <a:srgbClr val="000000"/>
                </a:solidFill>
                <a:effectLst/>
              </a:rPr>
              <a:t>through the network Internet, potentially every object of the our daily life acquires its own identity in the digital world. </a:t>
            </a:r>
          </a:p>
        </p:txBody>
      </p:sp>
      <p:sp>
        <p:nvSpPr>
          <p:cNvPr id="8" name="CasellaDiTesto 7">
            <a:extLst>
              <a:ext uri="{FF2B5EF4-FFF2-40B4-BE49-F238E27FC236}">
                <a16:creationId xmlns:a16="http://schemas.microsoft.com/office/drawing/2014/main" id="{62709688-6CAE-4851-99B8-41DDD6C37887}"/>
              </a:ext>
            </a:extLst>
          </p:cNvPr>
          <p:cNvSpPr txBox="1"/>
          <p:nvPr/>
        </p:nvSpPr>
        <p:spPr>
          <a:xfrm>
            <a:off x="590265" y="504546"/>
            <a:ext cx="7011537" cy="707886"/>
          </a:xfrm>
          <a:prstGeom prst="rect">
            <a:avLst/>
          </a:prstGeom>
          <a:noFill/>
        </p:spPr>
        <p:txBody>
          <a:bodyPr wrap="square">
            <a:spAutoFit/>
          </a:bodyPr>
          <a:lstStyle/>
          <a:p>
            <a:r>
              <a:rPr lang="it-IT" sz="4000" b="1" dirty="0">
                <a:solidFill>
                  <a:srgbClr val="C00000"/>
                </a:solidFill>
              </a:rPr>
              <a:t>"Internet of </a:t>
            </a:r>
            <a:r>
              <a:rPr lang="it-IT" sz="4000" b="1" dirty="0" err="1">
                <a:solidFill>
                  <a:srgbClr val="C00000"/>
                </a:solidFill>
              </a:rPr>
              <a:t>things</a:t>
            </a:r>
            <a:r>
              <a:rPr lang="it-IT" sz="4000" b="1" dirty="0">
                <a:solidFill>
                  <a:srgbClr val="C00000"/>
                </a:solidFill>
              </a:rPr>
              <a:t>"</a:t>
            </a:r>
          </a:p>
        </p:txBody>
      </p:sp>
      <p:pic>
        <p:nvPicPr>
          <p:cNvPr id="10" name="Immagine 9">
            <a:extLst>
              <a:ext uri="{FF2B5EF4-FFF2-40B4-BE49-F238E27FC236}">
                <a16:creationId xmlns:a16="http://schemas.microsoft.com/office/drawing/2014/main" id="{86E46472-8E27-40AB-AEDE-BB02F312D0BD}"/>
              </a:ext>
            </a:extLst>
          </p:cNvPr>
          <p:cNvPicPr>
            <a:picLocks noChangeAspect="1"/>
          </p:cNvPicPr>
          <p:nvPr/>
        </p:nvPicPr>
        <p:blipFill>
          <a:blip r:embed="rId2"/>
          <a:stretch>
            <a:fillRect/>
          </a:stretch>
        </p:blipFill>
        <p:spPr>
          <a:xfrm>
            <a:off x="7066127" y="1408405"/>
            <a:ext cx="3982006" cy="4286848"/>
          </a:xfrm>
          <a:prstGeom prst="rect">
            <a:avLst/>
          </a:prstGeom>
        </p:spPr>
      </p:pic>
    </p:spTree>
    <p:extLst>
      <p:ext uri="{BB962C8B-B14F-4D97-AF65-F5344CB8AC3E}">
        <p14:creationId xmlns:p14="http://schemas.microsoft.com/office/powerpoint/2010/main" val="209475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83D75DB-832E-47EE-B8A6-9B1C87FD77BF}"/>
              </a:ext>
            </a:extLst>
          </p:cNvPr>
          <p:cNvSpPr txBox="1"/>
          <p:nvPr/>
        </p:nvSpPr>
        <p:spPr>
          <a:xfrm>
            <a:off x="590265" y="504546"/>
            <a:ext cx="7011537" cy="707886"/>
          </a:xfrm>
          <a:prstGeom prst="rect">
            <a:avLst/>
          </a:prstGeom>
          <a:noFill/>
        </p:spPr>
        <p:txBody>
          <a:bodyPr wrap="square">
            <a:spAutoFit/>
          </a:bodyPr>
          <a:lstStyle/>
          <a:p>
            <a:r>
              <a:rPr lang="it-IT" sz="4000" b="1" dirty="0">
                <a:solidFill>
                  <a:srgbClr val="C00000"/>
                </a:solidFill>
              </a:rPr>
              <a:t>Internet of </a:t>
            </a:r>
            <a:r>
              <a:rPr lang="it-IT" sz="4000" b="1" dirty="0" err="1">
                <a:solidFill>
                  <a:srgbClr val="C00000"/>
                </a:solidFill>
              </a:rPr>
              <a:t>things</a:t>
            </a:r>
            <a:r>
              <a:rPr lang="it-IT" sz="4000" b="1" dirty="0">
                <a:solidFill>
                  <a:srgbClr val="C00000"/>
                </a:solidFill>
              </a:rPr>
              <a:t>: </a:t>
            </a:r>
            <a:r>
              <a:rPr lang="it-IT" sz="4000" b="1" dirty="0" err="1">
                <a:solidFill>
                  <a:srgbClr val="C00000"/>
                </a:solidFill>
              </a:rPr>
              <a:t>purpose</a:t>
            </a:r>
            <a:endParaRPr lang="it-IT" sz="4000" b="1" dirty="0">
              <a:solidFill>
                <a:srgbClr val="C00000"/>
              </a:solidFill>
            </a:endParaRPr>
          </a:p>
        </p:txBody>
      </p:sp>
      <p:sp>
        <p:nvSpPr>
          <p:cNvPr id="6" name="CasellaDiTesto 5">
            <a:extLst>
              <a:ext uri="{FF2B5EF4-FFF2-40B4-BE49-F238E27FC236}">
                <a16:creationId xmlns:a16="http://schemas.microsoft.com/office/drawing/2014/main" id="{0AB5F89C-A979-4086-9BCC-EA936F3F2372}"/>
              </a:ext>
            </a:extLst>
          </p:cNvPr>
          <p:cNvSpPr txBox="1"/>
          <p:nvPr/>
        </p:nvSpPr>
        <p:spPr>
          <a:xfrm>
            <a:off x="590265" y="1520041"/>
            <a:ext cx="6093724" cy="4524315"/>
          </a:xfrm>
          <a:prstGeom prst="rect">
            <a:avLst/>
          </a:prstGeom>
          <a:noFill/>
        </p:spPr>
        <p:txBody>
          <a:bodyPr wrap="square">
            <a:spAutoFit/>
          </a:bodyPr>
          <a:lstStyle/>
          <a:p>
            <a:r>
              <a:rPr lang="en-US" sz="3200" dirty="0"/>
              <a:t>The internet of things has only one </a:t>
            </a:r>
            <a:r>
              <a:rPr lang="en-US" sz="3200" dirty="0" err="1"/>
              <a:t>purposeto</a:t>
            </a:r>
            <a:r>
              <a:rPr lang="en-US" sz="3200" dirty="0"/>
              <a:t> </a:t>
            </a:r>
            <a:r>
              <a:rPr lang="en-US" sz="3200" b="1" dirty="0"/>
              <a:t>improve the quality of our </a:t>
            </a:r>
            <a:r>
              <a:rPr lang="en-US" sz="3200" b="1" dirty="0" err="1"/>
              <a:t>life</a:t>
            </a:r>
            <a:r>
              <a:rPr lang="en-US" sz="3200" dirty="0" err="1"/>
              <a:t>,facilitate</a:t>
            </a:r>
            <a:r>
              <a:rPr lang="en-US" sz="3200" dirty="0"/>
              <a:t> everyday life by going to </a:t>
            </a:r>
            <a:r>
              <a:rPr lang="en-US" sz="3200" dirty="0" err="1"/>
              <a:t>playtasks</a:t>
            </a:r>
            <a:r>
              <a:rPr lang="en-US" sz="3200" dirty="0"/>
              <a:t> for us and to add more that before we could not have thought of doing from alone in order to </a:t>
            </a:r>
            <a:r>
              <a:rPr lang="en-US" sz="3200" b="1" dirty="0"/>
              <a:t>optimize each activity, reduce the dangers and limit human error</a:t>
            </a:r>
            <a:endParaRPr lang="it-IT" sz="3200" b="1" dirty="0"/>
          </a:p>
        </p:txBody>
      </p:sp>
      <p:pic>
        <p:nvPicPr>
          <p:cNvPr id="8" name="Immagine 7">
            <a:extLst>
              <a:ext uri="{FF2B5EF4-FFF2-40B4-BE49-F238E27FC236}">
                <a16:creationId xmlns:a16="http://schemas.microsoft.com/office/drawing/2014/main" id="{F09017D7-0E5A-47CF-91F4-143FCD13215B}"/>
              </a:ext>
            </a:extLst>
          </p:cNvPr>
          <p:cNvPicPr>
            <a:picLocks noChangeAspect="1"/>
          </p:cNvPicPr>
          <p:nvPr/>
        </p:nvPicPr>
        <p:blipFill>
          <a:blip r:embed="rId2"/>
          <a:stretch>
            <a:fillRect/>
          </a:stretch>
        </p:blipFill>
        <p:spPr>
          <a:xfrm>
            <a:off x="6838570" y="1520041"/>
            <a:ext cx="4763165" cy="4201111"/>
          </a:xfrm>
          <a:prstGeom prst="rect">
            <a:avLst/>
          </a:prstGeom>
        </p:spPr>
      </p:pic>
    </p:spTree>
    <p:extLst>
      <p:ext uri="{BB962C8B-B14F-4D97-AF65-F5344CB8AC3E}">
        <p14:creationId xmlns:p14="http://schemas.microsoft.com/office/powerpoint/2010/main" val="340235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BABB5AA-0797-450C-809C-F536BA48B8C8}"/>
              </a:ext>
            </a:extLst>
          </p:cNvPr>
          <p:cNvSpPr txBox="1"/>
          <p:nvPr/>
        </p:nvSpPr>
        <p:spPr>
          <a:xfrm>
            <a:off x="590265" y="504546"/>
            <a:ext cx="7011537" cy="707886"/>
          </a:xfrm>
          <a:prstGeom prst="rect">
            <a:avLst/>
          </a:prstGeom>
          <a:noFill/>
        </p:spPr>
        <p:txBody>
          <a:bodyPr wrap="square">
            <a:spAutoFit/>
          </a:bodyPr>
          <a:lstStyle/>
          <a:p>
            <a:r>
              <a:rPr lang="it-IT" sz="4000" b="1" dirty="0">
                <a:solidFill>
                  <a:srgbClr val="C00000"/>
                </a:solidFill>
              </a:rPr>
              <a:t>Internet of </a:t>
            </a:r>
            <a:r>
              <a:rPr lang="it-IT" sz="4000" b="1" dirty="0" err="1">
                <a:solidFill>
                  <a:srgbClr val="C00000"/>
                </a:solidFill>
              </a:rPr>
              <a:t>things</a:t>
            </a:r>
            <a:r>
              <a:rPr lang="it-IT" sz="4000" b="1" dirty="0">
                <a:solidFill>
                  <a:srgbClr val="C00000"/>
                </a:solidFill>
              </a:rPr>
              <a:t>: </a:t>
            </a:r>
            <a:r>
              <a:rPr lang="it-IT" sz="4000" b="1" dirty="0" err="1">
                <a:solidFill>
                  <a:srgbClr val="C00000"/>
                </a:solidFill>
              </a:rPr>
              <a:t>potential</a:t>
            </a:r>
            <a:endParaRPr lang="it-IT" sz="4000" b="1" dirty="0">
              <a:solidFill>
                <a:srgbClr val="C00000"/>
              </a:solidFill>
            </a:endParaRPr>
          </a:p>
        </p:txBody>
      </p:sp>
      <p:sp>
        <p:nvSpPr>
          <p:cNvPr id="6" name="CasellaDiTesto 5">
            <a:extLst>
              <a:ext uri="{FF2B5EF4-FFF2-40B4-BE49-F238E27FC236}">
                <a16:creationId xmlns:a16="http://schemas.microsoft.com/office/drawing/2014/main" id="{78CA7922-911A-4A8C-AD12-2A783BDC5178}"/>
              </a:ext>
            </a:extLst>
          </p:cNvPr>
          <p:cNvSpPr txBox="1"/>
          <p:nvPr/>
        </p:nvSpPr>
        <p:spPr>
          <a:xfrm>
            <a:off x="590265" y="1355762"/>
            <a:ext cx="6093724" cy="4708981"/>
          </a:xfrm>
          <a:prstGeom prst="rect">
            <a:avLst/>
          </a:prstGeom>
          <a:noFill/>
        </p:spPr>
        <p:txBody>
          <a:bodyPr wrap="square">
            <a:spAutoFit/>
          </a:bodyPr>
          <a:lstStyle/>
          <a:p>
            <a:pPr marL="285750" indent="-285750">
              <a:buFont typeface="Arial" panose="020B0604020202020204" pitchFamily="34" charset="0"/>
              <a:buChar char="•"/>
            </a:pPr>
            <a:r>
              <a:rPr lang="en-US" sz="2000" dirty="0"/>
              <a:t>Through the Internet of things, </a:t>
            </a:r>
            <a:r>
              <a:rPr lang="en-US" sz="2000" b="1" dirty="0"/>
              <a:t>objects</a:t>
            </a:r>
            <a:r>
              <a:rPr lang="en-US" sz="2000" dirty="0"/>
              <a:t> ("things") </a:t>
            </a:r>
            <a:r>
              <a:rPr lang="en-US" sz="2000" b="1" dirty="0"/>
              <a:t>make themselves recognizable and acquire intelligence </a:t>
            </a:r>
            <a:r>
              <a:rPr lang="en-US" sz="2000" dirty="0"/>
              <a:t>thanks to the fact that they can communicate data about themselves and access aggregate information from others.</a:t>
            </a:r>
          </a:p>
          <a:p>
            <a:pPr marL="285750" indent="-285750">
              <a:buFont typeface="Arial" panose="020B0604020202020204" pitchFamily="34" charset="0"/>
              <a:buChar char="•"/>
            </a:pPr>
            <a:r>
              <a:rPr lang="en-US" sz="2000" b="1" dirty="0"/>
              <a:t>The goal is that the electronic and computer world can overlap the real one</a:t>
            </a:r>
            <a:r>
              <a:rPr lang="en-US" sz="2000" dirty="0"/>
              <a:t>, in which objects can have an electronic identity related to the physical environment.</a:t>
            </a:r>
          </a:p>
          <a:p>
            <a:pPr marL="342900" indent="-342900">
              <a:buFont typeface="Arial" panose="020B0604020202020204" pitchFamily="34" charset="0"/>
              <a:buChar char="•"/>
            </a:pPr>
            <a:r>
              <a:rPr lang="en-US" sz="2000" dirty="0"/>
              <a:t>The internet of things can in fact </a:t>
            </a:r>
            <a:r>
              <a:rPr lang="en-US" sz="2000" b="1" dirty="0"/>
              <a:t>link anything, any object, as long as it has software that allows it to communicate and exchange data with other objects equally connected on the same network </a:t>
            </a:r>
            <a:r>
              <a:rPr lang="en-US" sz="2000" dirty="0"/>
              <a:t>and, in this perspective, all objects can acquire an active role thanks to the connection to the Network.</a:t>
            </a:r>
            <a:endParaRPr lang="it-IT" sz="2000" dirty="0"/>
          </a:p>
        </p:txBody>
      </p:sp>
      <p:pic>
        <p:nvPicPr>
          <p:cNvPr id="8" name="Immagine 7">
            <a:extLst>
              <a:ext uri="{FF2B5EF4-FFF2-40B4-BE49-F238E27FC236}">
                <a16:creationId xmlns:a16="http://schemas.microsoft.com/office/drawing/2014/main" id="{545DC17B-5D88-4276-BAB7-4C0A5CF2E54F}"/>
              </a:ext>
            </a:extLst>
          </p:cNvPr>
          <p:cNvPicPr>
            <a:picLocks noChangeAspect="1"/>
          </p:cNvPicPr>
          <p:nvPr/>
        </p:nvPicPr>
        <p:blipFill>
          <a:blip r:embed="rId2"/>
          <a:stretch>
            <a:fillRect/>
          </a:stretch>
        </p:blipFill>
        <p:spPr>
          <a:xfrm>
            <a:off x="6801478" y="1044779"/>
            <a:ext cx="5164837" cy="4712188"/>
          </a:xfrm>
          <a:prstGeom prst="rect">
            <a:avLst/>
          </a:prstGeom>
        </p:spPr>
      </p:pic>
    </p:spTree>
    <p:extLst>
      <p:ext uri="{BB962C8B-B14F-4D97-AF65-F5344CB8AC3E}">
        <p14:creationId xmlns:p14="http://schemas.microsoft.com/office/powerpoint/2010/main" val="131951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A2ACE52-648E-419D-8B23-C1442FE3AB45}"/>
              </a:ext>
            </a:extLst>
          </p:cNvPr>
          <p:cNvSpPr txBox="1"/>
          <p:nvPr/>
        </p:nvSpPr>
        <p:spPr>
          <a:xfrm>
            <a:off x="590265" y="504546"/>
            <a:ext cx="7011537" cy="707886"/>
          </a:xfrm>
          <a:prstGeom prst="rect">
            <a:avLst/>
          </a:prstGeom>
          <a:noFill/>
        </p:spPr>
        <p:txBody>
          <a:bodyPr wrap="square">
            <a:spAutoFit/>
          </a:bodyPr>
          <a:lstStyle/>
          <a:p>
            <a:r>
              <a:rPr lang="it-IT" sz="4000" b="1" dirty="0">
                <a:solidFill>
                  <a:srgbClr val="C00000"/>
                </a:solidFill>
              </a:rPr>
              <a:t>Internet of </a:t>
            </a:r>
            <a:r>
              <a:rPr lang="it-IT" sz="4000" b="1" dirty="0" err="1">
                <a:solidFill>
                  <a:srgbClr val="C00000"/>
                </a:solidFill>
              </a:rPr>
              <a:t>things</a:t>
            </a:r>
            <a:r>
              <a:rPr lang="it-IT" sz="4000" b="1" dirty="0">
                <a:solidFill>
                  <a:srgbClr val="C00000"/>
                </a:solidFill>
              </a:rPr>
              <a:t> = </a:t>
            </a:r>
            <a:r>
              <a:rPr lang="it-IT" sz="4000" b="1" dirty="0" err="1">
                <a:solidFill>
                  <a:srgbClr val="C00000"/>
                </a:solidFill>
              </a:rPr>
              <a:t>invention</a:t>
            </a:r>
            <a:endParaRPr lang="it-IT" sz="4000" b="1" dirty="0">
              <a:solidFill>
                <a:srgbClr val="C00000"/>
              </a:solidFill>
            </a:endParaRPr>
          </a:p>
        </p:txBody>
      </p:sp>
      <p:cxnSp>
        <p:nvCxnSpPr>
          <p:cNvPr id="6" name="Connettore diritto 5">
            <a:extLst>
              <a:ext uri="{FF2B5EF4-FFF2-40B4-BE49-F238E27FC236}">
                <a16:creationId xmlns:a16="http://schemas.microsoft.com/office/drawing/2014/main" id="{60A7F181-EF49-43D8-91A0-AB4942AF84BC}"/>
              </a:ext>
            </a:extLst>
          </p:cNvPr>
          <p:cNvCxnSpPr>
            <a:cxnSpLocks/>
          </p:cNvCxnSpPr>
          <p:nvPr/>
        </p:nvCxnSpPr>
        <p:spPr>
          <a:xfrm flipH="1">
            <a:off x="4490113" y="696035"/>
            <a:ext cx="191068" cy="341194"/>
          </a:xfrm>
          <a:prstGeom prst="line">
            <a:avLst/>
          </a:prstGeom>
          <a:ln w="19050">
            <a:solidFill>
              <a:srgbClr val="C00000"/>
            </a:solidFill>
            <a:headEnd w="lg" len="lg"/>
            <a:tailEnd w="lg" len="lg"/>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F0C2920D-A700-477A-9503-23195D66F6A1}"/>
              </a:ext>
            </a:extLst>
          </p:cNvPr>
          <p:cNvSpPr txBox="1"/>
          <p:nvPr/>
        </p:nvSpPr>
        <p:spPr>
          <a:xfrm>
            <a:off x="590265" y="1576654"/>
            <a:ext cx="6093724" cy="3539430"/>
          </a:xfrm>
          <a:prstGeom prst="rect">
            <a:avLst/>
          </a:prstGeom>
          <a:noFill/>
        </p:spPr>
        <p:txBody>
          <a:bodyPr wrap="square">
            <a:spAutoFit/>
          </a:bodyPr>
          <a:lstStyle/>
          <a:p>
            <a:pPr rtl="0"/>
            <a:r>
              <a:rPr lang="en-US" sz="3200" dirty="0">
                <a:solidFill>
                  <a:srgbClr val="000000"/>
                </a:solidFill>
                <a:effectLst/>
              </a:rPr>
              <a:t>It is difficult to define the IoT as an invention ... </a:t>
            </a:r>
          </a:p>
          <a:p>
            <a:pPr rtl="0"/>
            <a:endParaRPr lang="en-US" sz="3200" dirty="0">
              <a:solidFill>
                <a:srgbClr val="000000"/>
              </a:solidFill>
            </a:endParaRPr>
          </a:p>
          <a:p>
            <a:pPr rtl="0"/>
            <a:endParaRPr lang="en-US" sz="3200" dirty="0">
              <a:solidFill>
                <a:srgbClr val="000000"/>
              </a:solidFill>
              <a:effectLst/>
            </a:endParaRPr>
          </a:p>
          <a:p>
            <a:pPr rtl="0"/>
            <a:r>
              <a:rPr lang="en-US" sz="3200" dirty="0">
                <a:solidFill>
                  <a:srgbClr val="000000"/>
                </a:solidFill>
                <a:effectLst/>
              </a:rPr>
              <a:t>… It is rather a new modality use of the Internet within the physical space </a:t>
            </a:r>
          </a:p>
        </p:txBody>
      </p:sp>
      <p:pic>
        <p:nvPicPr>
          <p:cNvPr id="12" name="Immagine 11">
            <a:extLst>
              <a:ext uri="{FF2B5EF4-FFF2-40B4-BE49-F238E27FC236}">
                <a16:creationId xmlns:a16="http://schemas.microsoft.com/office/drawing/2014/main" id="{EC3E8457-094B-436E-8525-61675D0283BC}"/>
              </a:ext>
            </a:extLst>
          </p:cNvPr>
          <p:cNvPicPr>
            <a:picLocks noChangeAspect="1"/>
          </p:cNvPicPr>
          <p:nvPr/>
        </p:nvPicPr>
        <p:blipFill>
          <a:blip r:embed="rId2"/>
          <a:stretch>
            <a:fillRect/>
          </a:stretch>
        </p:blipFill>
        <p:spPr>
          <a:xfrm>
            <a:off x="7327321" y="1212432"/>
            <a:ext cx="4274414" cy="4845860"/>
          </a:xfrm>
          <a:prstGeom prst="rect">
            <a:avLst/>
          </a:prstGeom>
        </p:spPr>
      </p:pic>
    </p:spTree>
    <p:extLst>
      <p:ext uri="{BB962C8B-B14F-4D97-AF65-F5344CB8AC3E}">
        <p14:creationId xmlns:p14="http://schemas.microsoft.com/office/powerpoint/2010/main" val="1288483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DF661075-1517-41FB-A59E-C881821AB861}"/>
              </a:ext>
            </a:extLst>
          </p:cNvPr>
          <p:cNvSpPr txBox="1"/>
          <p:nvPr/>
        </p:nvSpPr>
        <p:spPr>
          <a:xfrm>
            <a:off x="399196" y="327125"/>
            <a:ext cx="8635621" cy="707886"/>
          </a:xfrm>
          <a:prstGeom prst="rect">
            <a:avLst/>
          </a:prstGeom>
          <a:noFill/>
        </p:spPr>
        <p:txBody>
          <a:bodyPr wrap="square">
            <a:spAutoFit/>
          </a:bodyPr>
          <a:lstStyle/>
          <a:p>
            <a:r>
              <a:rPr lang="en-US" sz="4000" b="1" dirty="0">
                <a:solidFill>
                  <a:srgbClr val="C00000"/>
                </a:solidFill>
              </a:rPr>
              <a:t>Internet of things in the industrial field</a:t>
            </a:r>
            <a:endParaRPr lang="it-IT" sz="4000" b="1" dirty="0">
              <a:solidFill>
                <a:srgbClr val="C00000"/>
              </a:solidFill>
            </a:endParaRPr>
          </a:p>
        </p:txBody>
      </p:sp>
      <p:sp>
        <p:nvSpPr>
          <p:cNvPr id="9" name="CasellaDiTesto 8">
            <a:extLst>
              <a:ext uri="{FF2B5EF4-FFF2-40B4-BE49-F238E27FC236}">
                <a16:creationId xmlns:a16="http://schemas.microsoft.com/office/drawing/2014/main" id="{E5030296-6989-4FE5-9C1C-B24067A08027}"/>
              </a:ext>
            </a:extLst>
          </p:cNvPr>
          <p:cNvSpPr txBox="1"/>
          <p:nvPr/>
        </p:nvSpPr>
        <p:spPr>
          <a:xfrm>
            <a:off x="399196" y="1299655"/>
            <a:ext cx="7091421" cy="1938992"/>
          </a:xfrm>
          <a:prstGeom prst="rect">
            <a:avLst/>
          </a:prstGeom>
          <a:noFill/>
        </p:spPr>
        <p:txBody>
          <a:bodyPr wrap="square">
            <a:spAutoFit/>
          </a:bodyPr>
          <a:lstStyle/>
          <a:p>
            <a:pPr rtl="0"/>
            <a:r>
              <a:rPr lang="en-US" sz="2400" dirty="0">
                <a:solidFill>
                  <a:srgbClr val="000000"/>
                </a:solidFill>
                <a:effectLst/>
              </a:rPr>
              <a:t>The "translation" of the concept of “Internet of things ”In the industrial field, it identifies birth of the </a:t>
            </a:r>
            <a:r>
              <a:rPr lang="en-US" sz="2400" b="1" dirty="0">
                <a:solidFill>
                  <a:srgbClr val="000000"/>
                </a:solidFill>
                <a:effectLst/>
              </a:rPr>
              <a:t>"Factory 4.0"</a:t>
            </a:r>
            <a:r>
              <a:rPr lang="en-US" sz="2400" dirty="0">
                <a:solidFill>
                  <a:srgbClr val="000000"/>
                </a:solidFill>
                <a:effectLst/>
              </a:rPr>
              <a:t>, that is an </a:t>
            </a:r>
            <a:r>
              <a:rPr lang="en-US" sz="2400" b="1" dirty="0">
                <a:solidFill>
                  <a:srgbClr val="000000"/>
                </a:solidFill>
                <a:effectLst/>
              </a:rPr>
              <a:t>environment in the such as intelligent machines, devices and people are connected to each other</a:t>
            </a:r>
            <a:r>
              <a:rPr lang="en-US" sz="2400" dirty="0">
                <a:solidFill>
                  <a:srgbClr val="000000"/>
                </a:solidFill>
                <a:effectLst/>
              </a:rPr>
              <a:t> ... </a:t>
            </a:r>
          </a:p>
        </p:txBody>
      </p:sp>
      <p:sp>
        <p:nvSpPr>
          <p:cNvPr id="11" name="CasellaDiTesto 10">
            <a:extLst>
              <a:ext uri="{FF2B5EF4-FFF2-40B4-BE49-F238E27FC236}">
                <a16:creationId xmlns:a16="http://schemas.microsoft.com/office/drawing/2014/main" id="{6CED4E9D-5D21-47FF-BF5B-5ABA3E69315E}"/>
              </a:ext>
            </a:extLst>
          </p:cNvPr>
          <p:cNvSpPr txBox="1"/>
          <p:nvPr/>
        </p:nvSpPr>
        <p:spPr>
          <a:xfrm>
            <a:off x="5987955" y="3569565"/>
            <a:ext cx="6093724" cy="2677656"/>
          </a:xfrm>
          <a:prstGeom prst="rect">
            <a:avLst/>
          </a:prstGeom>
          <a:noFill/>
        </p:spPr>
        <p:txBody>
          <a:bodyPr wrap="square">
            <a:spAutoFit/>
          </a:bodyPr>
          <a:lstStyle/>
          <a:p>
            <a:r>
              <a:rPr lang="en-US" sz="2400" dirty="0"/>
              <a:t>… This interconnection leads to </a:t>
            </a:r>
            <a:r>
              <a:rPr lang="en-US" sz="2400" b="1" dirty="0"/>
              <a:t>ability to make better decisions through extensive and analytical data bases advanced </a:t>
            </a:r>
            <a:r>
              <a:rPr lang="en-US" sz="2400" dirty="0"/>
              <a:t>that lead to the evolution towards new forms of business; an evolution for the which </a:t>
            </a:r>
            <a:r>
              <a:rPr lang="en-US" sz="2400" b="1" dirty="0"/>
              <a:t>factories will be more and more intelligent and interconnected with each other.</a:t>
            </a:r>
            <a:endParaRPr lang="it-IT" sz="2400" b="1" dirty="0"/>
          </a:p>
        </p:txBody>
      </p:sp>
      <p:pic>
        <p:nvPicPr>
          <p:cNvPr id="13" name="Immagine 12">
            <a:extLst>
              <a:ext uri="{FF2B5EF4-FFF2-40B4-BE49-F238E27FC236}">
                <a16:creationId xmlns:a16="http://schemas.microsoft.com/office/drawing/2014/main" id="{0C46AEC1-E048-4A4F-98F1-48CA228F0E63}"/>
              </a:ext>
            </a:extLst>
          </p:cNvPr>
          <p:cNvPicPr>
            <a:picLocks noChangeAspect="1"/>
          </p:cNvPicPr>
          <p:nvPr/>
        </p:nvPicPr>
        <p:blipFill>
          <a:blip r:embed="rId2"/>
          <a:stretch>
            <a:fillRect/>
          </a:stretch>
        </p:blipFill>
        <p:spPr>
          <a:xfrm>
            <a:off x="399196" y="3191074"/>
            <a:ext cx="5319216" cy="2781507"/>
          </a:xfrm>
          <a:prstGeom prst="rect">
            <a:avLst/>
          </a:prstGeom>
        </p:spPr>
      </p:pic>
      <p:pic>
        <p:nvPicPr>
          <p:cNvPr id="15" name="Immagine 14">
            <a:extLst>
              <a:ext uri="{FF2B5EF4-FFF2-40B4-BE49-F238E27FC236}">
                <a16:creationId xmlns:a16="http://schemas.microsoft.com/office/drawing/2014/main" id="{AC8A6F57-AEBC-4811-AF52-F71BE3E05868}"/>
              </a:ext>
            </a:extLst>
          </p:cNvPr>
          <p:cNvPicPr>
            <a:picLocks noChangeAspect="1"/>
          </p:cNvPicPr>
          <p:nvPr/>
        </p:nvPicPr>
        <p:blipFill>
          <a:blip r:embed="rId3"/>
          <a:stretch>
            <a:fillRect/>
          </a:stretch>
        </p:blipFill>
        <p:spPr>
          <a:xfrm>
            <a:off x="8049935" y="1154512"/>
            <a:ext cx="3472426" cy="2434848"/>
          </a:xfrm>
          <a:prstGeom prst="rect">
            <a:avLst/>
          </a:prstGeom>
        </p:spPr>
      </p:pic>
    </p:spTree>
    <p:extLst>
      <p:ext uri="{BB962C8B-B14F-4D97-AF65-F5344CB8AC3E}">
        <p14:creationId xmlns:p14="http://schemas.microsoft.com/office/powerpoint/2010/main" val="3541343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E1F6748-AE93-4392-868C-FA8680864332}"/>
              </a:ext>
            </a:extLst>
          </p:cNvPr>
          <p:cNvSpPr txBox="1"/>
          <p:nvPr/>
        </p:nvSpPr>
        <p:spPr>
          <a:xfrm>
            <a:off x="399196" y="327125"/>
            <a:ext cx="8635621" cy="707886"/>
          </a:xfrm>
          <a:prstGeom prst="rect">
            <a:avLst/>
          </a:prstGeom>
          <a:noFill/>
        </p:spPr>
        <p:txBody>
          <a:bodyPr wrap="square">
            <a:spAutoFit/>
          </a:bodyPr>
          <a:lstStyle/>
          <a:p>
            <a:r>
              <a:rPr lang="en-US" sz="4000" b="1" dirty="0">
                <a:solidFill>
                  <a:srgbClr val="C00000"/>
                </a:solidFill>
              </a:rPr>
              <a:t>Internet of things (IoT) and Sensors</a:t>
            </a:r>
            <a:endParaRPr lang="it-IT" sz="4000" b="1" dirty="0">
              <a:solidFill>
                <a:srgbClr val="C00000"/>
              </a:solidFill>
            </a:endParaRPr>
          </a:p>
        </p:txBody>
      </p:sp>
      <p:sp>
        <p:nvSpPr>
          <p:cNvPr id="6" name="CasellaDiTesto 5">
            <a:extLst>
              <a:ext uri="{FF2B5EF4-FFF2-40B4-BE49-F238E27FC236}">
                <a16:creationId xmlns:a16="http://schemas.microsoft.com/office/drawing/2014/main" id="{59CADCB1-56EB-4950-852C-9829AB601DB9}"/>
              </a:ext>
            </a:extLst>
          </p:cNvPr>
          <p:cNvSpPr txBox="1"/>
          <p:nvPr/>
        </p:nvSpPr>
        <p:spPr>
          <a:xfrm>
            <a:off x="399196" y="1035011"/>
            <a:ext cx="6888708" cy="5262979"/>
          </a:xfrm>
          <a:prstGeom prst="rect">
            <a:avLst/>
          </a:prstGeom>
          <a:noFill/>
        </p:spPr>
        <p:txBody>
          <a:bodyPr wrap="square">
            <a:spAutoFit/>
          </a:bodyPr>
          <a:lstStyle/>
          <a:p>
            <a:pPr marL="285750" indent="-285750">
              <a:buFont typeface="Arial" panose="020B0604020202020204" pitchFamily="34" charset="0"/>
              <a:buChar char="•"/>
            </a:pPr>
            <a:r>
              <a:rPr lang="en-US" sz="2400" b="1" dirty="0"/>
              <a:t>The Internet of Things (IoT) </a:t>
            </a:r>
            <a:r>
              <a:rPr lang="en-US" sz="2400" dirty="0"/>
              <a:t>will play an increasingly predominant role and </a:t>
            </a:r>
            <a:r>
              <a:rPr lang="en-US" sz="2400" b="1" dirty="0"/>
              <a:t>will offer manufacturing companies a greater level of intelligence </a:t>
            </a:r>
            <a:r>
              <a:rPr lang="en-US" sz="2400" dirty="0"/>
              <a:t>to make typical processes in the supply chain more profitable.</a:t>
            </a:r>
          </a:p>
          <a:p>
            <a:pPr marL="285750" indent="-285750">
              <a:buFont typeface="Arial" panose="020B0604020202020204" pitchFamily="34" charset="0"/>
              <a:buChar char="•"/>
            </a:pPr>
            <a:r>
              <a:rPr lang="en-US" sz="2400" dirty="0"/>
              <a:t>Thanks to sensors (RFID chips, QR codes, etc.) incorporated into the products, it </a:t>
            </a:r>
            <a:r>
              <a:rPr lang="en-US" sz="2400" b="1" dirty="0"/>
              <a:t>will be possible to track these items in real time throughout the entire Supply Chain</a:t>
            </a:r>
            <a:r>
              <a:rPr lang="en-US" sz="2400" dirty="0"/>
              <a:t>, enabling much more efficient planning and production.</a:t>
            </a:r>
          </a:p>
          <a:p>
            <a:pPr marL="285750" indent="-285750">
              <a:buFont typeface="Arial" panose="020B0604020202020204" pitchFamily="34" charset="0"/>
              <a:buChar char="•"/>
            </a:pPr>
            <a:r>
              <a:rPr lang="en-US" sz="2400" dirty="0"/>
              <a:t>Other </a:t>
            </a:r>
            <a:r>
              <a:rPr lang="en-US" sz="2400" b="1" dirty="0"/>
              <a:t>intelligent sensors connected to the products </a:t>
            </a:r>
            <a:r>
              <a:rPr lang="en-US" sz="2400" dirty="0"/>
              <a:t>will actively communicate to machinery and production equipment which next processing steps are required.</a:t>
            </a:r>
            <a:endParaRPr lang="it-IT" sz="2400" dirty="0"/>
          </a:p>
        </p:txBody>
      </p:sp>
      <p:pic>
        <p:nvPicPr>
          <p:cNvPr id="8" name="Immagine 7">
            <a:extLst>
              <a:ext uri="{FF2B5EF4-FFF2-40B4-BE49-F238E27FC236}">
                <a16:creationId xmlns:a16="http://schemas.microsoft.com/office/drawing/2014/main" id="{6B2BF30E-79D5-4275-A56F-5A517FD9C2D4}"/>
              </a:ext>
            </a:extLst>
          </p:cNvPr>
          <p:cNvPicPr>
            <a:picLocks noChangeAspect="1"/>
          </p:cNvPicPr>
          <p:nvPr/>
        </p:nvPicPr>
        <p:blipFill>
          <a:blip r:embed="rId2"/>
          <a:stretch>
            <a:fillRect/>
          </a:stretch>
        </p:blipFill>
        <p:spPr>
          <a:xfrm>
            <a:off x="7287904" y="1035011"/>
            <a:ext cx="4504900" cy="5262979"/>
          </a:xfrm>
          <a:prstGeom prst="rect">
            <a:avLst/>
          </a:prstGeom>
        </p:spPr>
      </p:pic>
    </p:spTree>
    <p:extLst>
      <p:ext uri="{BB962C8B-B14F-4D97-AF65-F5344CB8AC3E}">
        <p14:creationId xmlns:p14="http://schemas.microsoft.com/office/powerpoint/2010/main" val="385997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B210423-E092-4B92-9C96-C1C650A6C3A1}"/>
              </a:ext>
            </a:extLst>
          </p:cNvPr>
          <p:cNvSpPr txBox="1"/>
          <p:nvPr/>
        </p:nvSpPr>
        <p:spPr>
          <a:xfrm>
            <a:off x="341194" y="282769"/>
            <a:ext cx="11300346" cy="1323439"/>
          </a:xfrm>
          <a:prstGeom prst="rect">
            <a:avLst/>
          </a:prstGeom>
          <a:noFill/>
        </p:spPr>
        <p:txBody>
          <a:bodyPr wrap="square">
            <a:spAutoFit/>
          </a:bodyPr>
          <a:lstStyle/>
          <a:p>
            <a:r>
              <a:rPr lang="en-US" sz="4000" b="1" dirty="0">
                <a:solidFill>
                  <a:srgbClr val="C00000"/>
                </a:solidFill>
              </a:rPr>
              <a:t>Huge availability of data, intelligent information and objects</a:t>
            </a:r>
            <a:endParaRPr lang="it-IT" sz="4000" b="1" dirty="0">
              <a:solidFill>
                <a:srgbClr val="C00000"/>
              </a:solidFill>
            </a:endParaRPr>
          </a:p>
        </p:txBody>
      </p:sp>
      <p:sp>
        <p:nvSpPr>
          <p:cNvPr id="7" name="CasellaDiTesto 6">
            <a:extLst>
              <a:ext uri="{FF2B5EF4-FFF2-40B4-BE49-F238E27FC236}">
                <a16:creationId xmlns:a16="http://schemas.microsoft.com/office/drawing/2014/main" id="{0D21ADF6-61C0-4C80-8528-AD832C4A9258}"/>
              </a:ext>
            </a:extLst>
          </p:cNvPr>
          <p:cNvSpPr txBox="1"/>
          <p:nvPr/>
        </p:nvSpPr>
        <p:spPr>
          <a:xfrm>
            <a:off x="750627" y="1948682"/>
            <a:ext cx="11041039" cy="3970318"/>
          </a:xfrm>
          <a:prstGeom prst="rect">
            <a:avLst/>
          </a:prstGeom>
          <a:noFill/>
        </p:spPr>
        <p:txBody>
          <a:bodyPr wrap="square">
            <a:spAutoFit/>
          </a:bodyPr>
          <a:lstStyle/>
          <a:p>
            <a:r>
              <a:rPr lang="en-US" sz="2800" dirty="0"/>
              <a:t>Huge availability of data: </a:t>
            </a:r>
          </a:p>
          <a:p>
            <a:r>
              <a:rPr lang="en-US" sz="2800" dirty="0"/>
              <a:t>The </a:t>
            </a:r>
            <a:r>
              <a:rPr lang="en-US" sz="2800" b="1" dirty="0"/>
              <a:t>huge availability of data and information </a:t>
            </a:r>
            <a:r>
              <a:rPr lang="en-US" sz="2800" dirty="0"/>
              <a:t>will be able to influence indiscriminately the production process, business models and creation(replacement or elimination) of products.</a:t>
            </a:r>
          </a:p>
          <a:p>
            <a:endParaRPr lang="en-US" sz="2800" dirty="0"/>
          </a:p>
          <a:p>
            <a:r>
              <a:rPr lang="en-US" sz="2800" dirty="0"/>
              <a:t>Equally interesting for the effects on business models of enterprises is the </a:t>
            </a:r>
            <a:r>
              <a:rPr lang="en-US" sz="2800" b="1" dirty="0"/>
              <a:t>dissemination of products and objects "Intelligent"</a:t>
            </a:r>
            <a:r>
              <a:rPr lang="en-US" sz="2800" dirty="0"/>
              <a:t> (smart) on the markets: the diffusion of the IoT, therefore, could fostering profound changes in business and in value extraction strategies.</a:t>
            </a:r>
            <a:endParaRPr lang="it-IT" sz="2800" dirty="0"/>
          </a:p>
        </p:txBody>
      </p:sp>
    </p:spTree>
    <p:extLst>
      <p:ext uri="{BB962C8B-B14F-4D97-AF65-F5344CB8AC3E}">
        <p14:creationId xmlns:p14="http://schemas.microsoft.com/office/powerpoint/2010/main" val="297938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E1B3EFF-E97E-4DEC-91C2-1E9399181DD4}"/>
              </a:ext>
            </a:extLst>
          </p:cNvPr>
          <p:cNvPicPr>
            <a:picLocks noChangeAspect="1"/>
          </p:cNvPicPr>
          <p:nvPr/>
        </p:nvPicPr>
        <p:blipFill>
          <a:blip r:embed="rId2"/>
          <a:stretch>
            <a:fillRect/>
          </a:stretch>
        </p:blipFill>
        <p:spPr>
          <a:xfrm>
            <a:off x="2311580" y="1709298"/>
            <a:ext cx="7268589" cy="4258269"/>
          </a:xfrm>
          <a:prstGeom prst="rect">
            <a:avLst/>
          </a:prstGeom>
        </p:spPr>
      </p:pic>
      <p:sp>
        <p:nvSpPr>
          <p:cNvPr id="6" name="Rettangolo con angoli arrotondati 5">
            <a:extLst>
              <a:ext uri="{FF2B5EF4-FFF2-40B4-BE49-F238E27FC236}">
                <a16:creationId xmlns:a16="http://schemas.microsoft.com/office/drawing/2014/main" id="{C05B7D83-C549-4FF2-AC65-B23517F6ECBF}"/>
              </a:ext>
            </a:extLst>
          </p:cNvPr>
          <p:cNvSpPr/>
          <p:nvPr/>
        </p:nvSpPr>
        <p:spPr>
          <a:xfrm>
            <a:off x="2318404" y="1830328"/>
            <a:ext cx="1678674" cy="409433"/>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First</a:t>
            </a:r>
          </a:p>
        </p:txBody>
      </p:sp>
      <p:sp>
        <p:nvSpPr>
          <p:cNvPr id="7" name="Rettangolo con angoli arrotondati 6">
            <a:extLst>
              <a:ext uri="{FF2B5EF4-FFF2-40B4-BE49-F238E27FC236}">
                <a16:creationId xmlns:a16="http://schemas.microsoft.com/office/drawing/2014/main" id="{8083FAD2-AA37-4F5F-B67D-B3FE411B05DD}"/>
              </a:ext>
            </a:extLst>
          </p:cNvPr>
          <p:cNvSpPr/>
          <p:nvPr/>
        </p:nvSpPr>
        <p:spPr>
          <a:xfrm>
            <a:off x="2318404" y="2925933"/>
            <a:ext cx="1678674" cy="40943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Second</a:t>
            </a:r>
          </a:p>
        </p:txBody>
      </p:sp>
      <p:sp>
        <p:nvSpPr>
          <p:cNvPr id="8" name="Rettangolo con angoli arrotondati 7">
            <a:extLst>
              <a:ext uri="{FF2B5EF4-FFF2-40B4-BE49-F238E27FC236}">
                <a16:creationId xmlns:a16="http://schemas.microsoft.com/office/drawing/2014/main" id="{55D32E35-AEDB-42C4-9EE7-EAF3683A06D8}"/>
              </a:ext>
            </a:extLst>
          </p:cNvPr>
          <p:cNvSpPr/>
          <p:nvPr/>
        </p:nvSpPr>
        <p:spPr>
          <a:xfrm>
            <a:off x="2316686" y="3994242"/>
            <a:ext cx="1678674" cy="40943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Third</a:t>
            </a:r>
          </a:p>
        </p:txBody>
      </p:sp>
      <p:sp>
        <p:nvSpPr>
          <p:cNvPr id="9" name="Rettangolo con angoli arrotondati 8">
            <a:extLst>
              <a:ext uri="{FF2B5EF4-FFF2-40B4-BE49-F238E27FC236}">
                <a16:creationId xmlns:a16="http://schemas.microsoft.com/office/drawing/2014/main" id="{7890E861-7382-4215-A338-0430EECD7C55}"/>
              </a:ext>
            </a:extLst>
          </p:cNvPr>
          <p:cNvSpPr/>
          <p:nvPr/>
        </p:nvSpPr>
        <p:spPr>
          <a:xfrm>
            <a:off x="2316686" y="5089847"/>
            <a:ext cx="1678674" cy="4094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t>Fourth</a:t>
            </a:r>
            <a:endParaRPr lang="it-IT" sz="2800" b="1" dirty="0"/>
          </a:p>
        </p:txBody>
      </p:sp>
      <p:sp>
        <p:nvSpPr>
          <p:cNvPr id="12" name="Rettangolo con angoli arrotondati 11">
            <a:extLst>
              <a:ext uri="{FF2B5EF4-FFF2-40B4-BE49-F238E27FC236}">
                <a16:creationId xmlns:a16="http://schemas.microsoft.com/office/drawing/2014/main" id="{15B09413-CF3F-4C4C-B138-E1A1EA5A5F6B}"/>
              </a:ext>
            </a:extLst>
          </p:cNvPr>
          <p:cNvSpPr/>
          <p:nvPr/>
        </p:nvSpPr>
        <p:spPr>
          <a:xfrm>
            <a:off x="5465369" y="1830328"/>
            <a:ext cx="4408227" cy="86890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Steam</a:t>
            </a:r>
            <a:r>
              <a:rPr lang="it-IT" sz="2800" dirty="0"/>
              <a:t> and </a:t>
            </a:r>
            <a:r>
              <a:rPr lang="it-IT" sz="2800" dirty="0" err="1"/>
              <a:t>coal</a:t>
            </a:r>
            <a:r>
              <a:rPr lang="it-IT" sz="2800" dirty="0"/>
              <a:t> machine</a:t>
            </a:r>
          </a:p>
        </p:txBody>
      </p:sp>
      <p:sp>
        <p:nvSpPr>
          <p:cNvPr id="13" name="Rettangolo con angoli arrotondati 12">
            <a:extLst>
              <a:ext uri="{FF2B5EF4-FFF2-40B4-BE49-F238E27FC236}">
                <a16:creationId xmlns:a16="http://schemas.microsoft.com/office/drawing/2014/main" id="{E2267229-E680-42C8-A05C-2A6A7FA02E6F}"/>
              </a:ext>
            </a:extLst>
          </p:cNvPr>
          <p:cNvSpPr/>
          <p:nvPr/>
        </p:nvSpPr>
        <p:spPr>
          <a:xfrm>
            <a:off x="5499489" y="2925933"/>
            <a:ext cx="4408227" cy="8689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Internal combustion engine, electricity and oil</a:t>
            </a:r>
            <a:endParaRPr lang="it-IT" sz="2800" dirty="0"/>
          </a:p>
        </p:txBody>
      </p:sp>
      <p:sp>
        <p:nvSpPr>
          <p:cNvPr id="14" name="Rettangolo con angoli arrotondati 13">
            <a:extLst>
              <a:ext uri="{FF2B5EF4-FFF2-40B4-BE49-F238E27FC236}">
                <a16:creationId xmlns:a16="http://schemas.microsoft.com/office/drawing/2014/main" id="{2BF1F452-01B6-48F6-8531-43B9347BFFC9}"/>
              </a:ext>
            </a:extLst>
          </p:cNvPr>
          <p:cNvSpPr/>
          <p:nvPr/>
        </p:nvSpPr>
        <p:spPr>
          <a:xfrm>
            <a:off x="5499488" y="3933823"/>
            <a:ext cx="4408227" cy="86890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Atomic energy, astronautics and computer science</a:t>
            </a:r>
            <a:endParaRPr lang="it-IT" sz="2800" dirty="0"/>
          </a:p>
        </p:txBody>
      </p:sp>
      <p:sp>
        <p:nvSpPr>
          <p:cNvPr id="17" name="CasellaDiTesto 16">
            <a:extLst>
              <a:ext uri="{FF2B5EF4-FFF2-40B4-BE49-F238E27FC236}">
                <a16:creationId xmlns:a16="http://schemas.microsoft.com/office/drawing/2014/main" id="{69BE9063-75D6-4260-8A06-CF891C952F0E}"/>
              </a:ext>
            </a:extLst>
          </p:cNvPr>
          <p:cNvSpPr txBox="1"/>
          <p:nvPr/>
        </p:nvSpPr>
        <p:spPr>
          <a:xfrm>
            <a:off x="4804013" y="5373121"/>
            <a:ext cx="763716" cy="369332"/>
          </a:xfrm>
          <a:prstGeom prst="rect">
            <a:avLst/>
          </a:prstGeom>
          <a:solidFill>
            <a:schemeClr val="bg1"/>
          </a:solidFill>
          <a:ln>
            <a:noFill/>
          </a:ln>
        </p:spPr>
        <p:txBody>
          <a:bodyPr wrap="square">
            <a:spAutoFit/>
          </a:bodyPr>
          <a:lstStyle/>
          <a:p>
            <a:r>
              <a:rPr lang="it-IT" b="1" dirty="0">
                <a:solidFill>
                  <a:schemeClr val="accent1">
                    <a:lumMod val="75000"/>
                  </a:schemeClr>
                </a:solidFill>
              </a:rPr>
              <a:t>Today</a:t>
            </a:r>
            <a:endParaRPr lang="it-IT" sz="2000" b="1" dirty="0">
              <a:solidFill>
                <a:schemeClr val="accent1">
                  <a:lumMod val="75000"/>
                </a:schemeClr>
              </a:solidFill>
            </a:endParaRPr>
          </a:p>
        </p:txBody>
      </p:sp>
      <p:sp>
        <p:nvSpPr>
          <p:cNvPr id="15" name="Rettangolo con angoli arrotondati 14">
            <a:extLst>
              <a:ext uri="{FF2B5EF4-FFF2-40B4-BE49-F238E27FC236}">
                <a16:creationId xmlns:a16="http://schemas.microsoft.com/office/drawing/2014/main" id="{F0D43C52-01B5-4C2D-A985-41D536C192F0}"/>
              </a:ext>
            </a:extLst>
          </p:cNvPr>
          <p:cNvSpPr/>
          <p:nvPr/>
        </p:nvSpPr>
        <p:spPr>
          <a:xfrm>
            <a:off x="5472191" y="5070372"/>
            <a:ext cx="4408227" cy="86890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Digitization</a:t>
            </a:r>
            <a:r>
              <a:rPr lang="it-IT" sz="2800" dirty="0"/>
              <a:t> and </a:t>
            </a:r>
            <a:r>
              <a:rPr lang="it-IT" sz="2800" dirty="0" err="1"/>
              <a:t>widespread</a:t>
            </a:r>
            <a:r>
              <a:rPr lang="it-IT" sz="2800" dirty="0"/>
              <a:t> internet</a:t>
            </a:r>
          </a:p>
        </p:txBody>
      </p:sp>
    </p:spTree>
    <p:extLst>
      <p:ext uri="{BB962C8B-B14F-4D97-AF65-F5344CB8AC3E}">
        <p14:creationId xmlns:p14="http://schemas.microsoft.com/office/powerpoint/2010/main" val="182218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E059CEA-C3A6-45FA-B192-B6B887F375A2}"/>
              </a:ext>
            </a:extLst>
          </p:cNvPr>
          <p:cNvSpPr txBox="1"/>
          <p:nvPr/>
        </p:nvSpPr>
        <p:spPr>
          <a:xfrm>
            <a:off x="713096" y="627376"/>
            <a:ext cx="6093724" cy="707886"/>
          </a:xfrm>
          <a:prstGeom prst="rect">
            <a:avLst/>
          </a:prstGeom>
          <a:noFill/>
        </p:spPr>
        <p:txBody>
          <a:bodyPr wrap="square">
            <a:spAutoFit/>
          </a:bodyPr>
          <a:lstStyle/>
          <a:p>
            <a:r>
              <a:rPr lang="it-IT" sz="4000" b="1" dirty="0">
                <a:solidFill>
                  <a:srgbClr val="C00000"/>
                </a:solidFill>
              </a:rPr>
              <a:t>Demand forecast</a:t>
            </a:r>
          </a:p>
        </p:txBody>
      </p:sp>
      <p:sp>
        <p:nvSpPr>
          <p:cNvPr id="7" name="CasellaDiTesto 6">
            <a:extLst>
              <a:ext uri="{FF2B5EF4-FFF2-40B4-BE49-F238E27FC236}">
                <a16:creationId xmlns:a16="http://schemas.microsoft.com/office/drawing/2014/main" id="{4B00452D-4C9A-4FEF-AE31-12D209EE18BA}"/>
              </a:ext>
            </a:extLst>
          </p:cNvPr>
          <p:cNvSpPr txBox="1"/>
          <p:nvPr/>
        </p:nvSpPr>
        <p:spPr>
          <a:xfrm>
            <a:off x="713096" y="1917848"/>
            <a:ext cx="10232408" cy="2246769"/>
          </a:xfrm>
          <a:prstGeom prst="rect">
            <a:avLst/>
          </a:prstGeom>
          <a:noFill/>
        </p:spPr>
        <p:txBody>
          <a:bodyPr wrap="square">
            <a:spAutoFit/>
          </a:bodyPr>
          <a:lstStyle/>
          <a:p>
            <a:pPr marL="285750" indent="-285750">
              <a:buFont typeface="Arial" panose="020B0604020202020204" pitchFamily="34" charset="0"/>
              <a:buChar char="•"/>
            </a:pPr>
            <a:r>
              <a:rPr lang="en-US" sz="2800" dirty="0"/>
              <a:t>In the past it relied solely on factors such as seasonality, trends and historical data</a:t>
            </a:r>
          </a:p>
          <a:p>
            <a:pPr marL="285750" indent="-285750">
              <a:buFont typeface="Arial" panose="020B0604020202020204" pitchFamily="34" charset="0"/>
              <a:buChar char="•"/>
            </a:pPr>
            <a:r>
              <a:rPr lang="en-US" sz="2800" dirty="0"/>
              <a:t>Social media has become a good indicator of buying behaviors</a:t>
            </a:r>
          </a:p>
          <a:p>
            <a:pPr marL="285750" indent="-285750">
              <a:buFont typeface="Arial" panose="020B0604020202020204" pitchFamily="34" charset="0"/>
              <a:buChar char="•"/>
            </a:pPr>
            <a:r>
              <a:rPr lang="en-US" sz="2800" dirty="0"/>
              <a:t>Internet of Things will also support future planning and satisfaction of the request</a:t>
            </a:r>
            <a:endParaRPr lang="it-IT" sz="2800" dirty="0"/>
          </a:p>
        </p:txBody>
      </p:sp>
      <p:pic>
        <p:nvPicPr>
          <p:cNvPr id="9" name="Immagine 8">
            <a:extLst>
              <a:ext uri="{FF2B5EF4-FFF2-40B4-BE49-F238E27FC236}">
                <a16:creationId xmlns:a16="http://schemas.microsoft.com/office/drawing/2014/main" id="{194CBD1A-2E95-43E9-9B21-E0045972947D}"/>
              </a:ext>
            </a:extLst>
          </p:cNvPr>
          <p:cNvPicPr>
            <a:picLocks noChangeAspect="1"/>
          </p:cNvPicPr>
          <p:nvPr/>
        </p:nvPicPr>
        <p:blipFill>
          <a:blip r:embed="rId2"/>
          <a:stretch>
            <a:fillRect/>
          </a:stretch>
        </p:blipFill>
        <p:spPr>
          <a:xfrm>
            <a:off x="4638786" y="3734726"/>
            <a:ext cx="5534797" cy="2495898"/>
          </a:xfrm>
          <a:prstGeom prst="rect">
            <a:avLst/>
          </a:prstGeom>
        </p:spPr>
      </p:pic>
    </p:spTree>
    <p:extLst>
      <p:ext uri="{BB962C8B-B14F-4D97-AF65-F5344CB8AC3E}">
        <p14:creationId xmlns:p14="http://schemas.microsoft.com/office/powerpoint/2010/main" val="88637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9352B31-F09A-4F11-9E47-48DB3712CA03}"/>
              </a:ext>
            </a:extLst>
          </p:cNvPr>
          <p:cNvSpPr txBox="1"/>
          <p:nvPr/>
        </p:nvSpPr>
        <p:spPr>
          <a:xfrm>
            <a:off x="713096" y="572785"/>
            <a:ext cx="6093724" cy="707886"/>
          </a:xfrm>
          <a:prstGeom prst="rect">
            <a:avLst/>
          </a:prstGeom>
          <a:noFill/>
        </p:spPr>
        <p:txBody>
          <a:bodyPr wrap="square">
            <a:spAutoFit/>
          </a:bodyPr>
          <a:lstStyle/>
          <a:p>
            <a:r>
              <a:rPr lang="it-IT" sz="4000" b="1" dirty="0">
                <a:solidFill>
                  <a:srgbClr val="C00000"/>
                </a:solidFill>
              </a:rPr>
              <a:t>Big-data</a:t>
            </a:r>
          </a:p>
        </p:txBody>
      </p:sp>
      <p:sp>
        <p:nvSpPr>
          <p:cNvPr id="7" name="CasellaDiTesto 6">
            <a:extLst>
              <a:ext uri="{FF2B5EF4-FFF2-40B4-BE49-F238E27FC236}">
                <a16:creationId xmlns:a16="http://schemas.microsoft.com/office/drawing/2014/main" id="{D25FB81D-0C27-4046-8A94-C0248AEB1EF9}"/>
              </a:ext>
            </a:extLst>
          </p:cNvPr>
          <p:cNvSpPr txBox="1"/>
          <p:nvPr/>
        </p:nvSpPr>
        <p:spPr>
          <a:xfrm>
            <a:off x="719919" y="1734362"/>
            <a:ext cx="7050111" cy="4401205"/>
          </a:xfrm>
          <a:prstGeom prst="rect">
            <a:avLst/>
          </a:prstGeom>
          <a:noFill/>
        </p:spPr>
        <p:txBody>
          <a:bodyPr wrap="square">
            <a:spAutoFit/>
          </a:bodyPr>
          <a:lstStyle/>
          <a:p>
            <a:pPr algn="ctr" rtl="0"/>
            <a:r>
              <a:rPr lang="en-US" sz="2800" dirty="0">
                <a:solidFill>
                  <a:srgbClr val="000000"/>
                </a:solidFill>
                <a:effectLst/>
              </a:rPr>
              <a:t>The term big data is somewhat misleading. </a:t>
            </a:r>
          </a:p>
          <a:p>
            <a:pPr algn="ctr" rtl="0"/>
            <a:endParaRPr lang="en-US" sz="2800" dirty="0">
              <a:solidFill>
                <a:srgbClr val="000000"/>
              </a:solidFill>
            </a:endParaRPr>
          </a:p>
          <a:p>
            <a:pPr algn="ctr" rtl="0"/>
            <a:r>
              <a:rPr lang="en-US" sz="2800" b="1" dirty="0">
                <a:solidFill>
                  <a:srgbClr val="000000"/>
                </a:solidFill>
                <a:effectLst/>
              </a:rPr>
              <a:t>Big data revolution </a:t>
            </a:r>
          </a:p>
          <a:p>
            <a:pPr algn="ctr" rtl="0"/>
            <a:r>
              <a:rPr lang="en-US" sz="2800" b="1" dirty="0">
                <a:solidFill>
                  <a:srgbClr val="000000"/>
                </a:solidFill>
                <a:effectLst/>
              </a:rPr>
              <a:t>≠ </a:t>
            </a:r>
          </a:p>
          <a:p>
            <a:pPr algn="ctr" rtl="0"/>
            <a:r>
              <a:rPr lang="en-US" sz="2800" b="1" dirty="0">
                <a:solidFill>
                  <a:srgbClr val="000000"/>
                </a:solidFill>
                <a:effectLst/>
              </a:rPr>
              <a:t>lots of information </a:t>
            </a:r>
            <a:r>
              <a:rPr lang="en-US" sz="2800" dirty="0">
                <a:solidFill>
                  <a:srgbClr val="000000"/>
                </a:solidFill>
                <a:effectLst/>
              </a:rPr>
              <a:t>at the service of business </a:t>
            </a:r>
          </a:p>
          <a:p>
            <a:pPr algn="ctr" rtl="0"/>
            <a:endParaRPr lang="en-US" sz="2800" dirty="0">
              <a:solidFill>
                <a:srgbClr val="000000"/>
              </a:solidFill>
            </a:endParaRPr>
          </a:p>
          <a:p>
            <a:pPr algn="ctr" rtl="0"/>
            <a:r>
              <a:rPr lang="en-US" sz="2800" b="1" dirty="0">
                <a:solidFill>
                  <a:srgbClr val="000000"/>
                </a:solidFill>
                <a:effectLst/>
              </a:rPr>
              <a:t>Big-data revolution </a:t>
            </a:r>
          </a:p>
          <a:p>
            <a:pPr algn="ctr" rtl="0"/>
            <a:r>
              <a:rPr lang="en-US" sz="2800" b="1" dirty="0">
                <a:solidFill>
                  <a:srgbClr val="000000"/>
                </a:solidFill>
                <a:effectLst/>
              </a:rPr>
              <a:t>= </a:t>
            </a:r>
          </a:p>
          <a:p>
            <a:pPr algn="ctr" rtl="0"/>
            <a:r>
              <a:rPr lang="en-US" sz="2800" dirty="0">
                <a:solidFill>
                  <a:srgbClr val="000000"/>
                </a:solidFill>
                <a:effectLst/>
              </a:rPr>
              <a:t>use the information to </a:t>
            </a:r>
            <a:r>
              <a:rPr lang="en-US" sz="2800" b="1" dirty="0">
                <a:solidFill>
                  <a:srgbClr val="000000"/>
                </a:solidFill>
                <a:effectLst/>
              </a:rPr>
              <a:t>process, analyze and find feedback </a:t>
            </a:r>
            <a:r>
              <a:rPr lang="en-US" sz="2800" dirty="0">
                <a:solidFill>
                  <a:srgbClr val="000000"/>
                </a:solidFill>
                <a:effectLst/>
              </a:rPr>
              <a:t>on various issues </a:t>
            </a:r>
          </a:p>
        </p:txBody>
      </p:sp>
      <p:pic>
        <p:nvPicPr>
          <p:cNvPr id="9" name="Immagine 8">
            <a:extLst>
              <a:ext uri="{FF2B5EF4-FFF2-40B4-BE49-F238E27FC236}">
                <a16:creationId xmlns:a16="http://schemas.microsoft.com/office/drawing/2014/main" id="{6FD5BA8F-344F-4BD5-AD87-F4D496813581}"/>
              </a:ext>
            </a:extLst>
          </p:cNvPr>
          <p:cNvPicPr>
            <a:picLocks noChangeAspect="1"/>
          </p:cNvPicPr>
          <p:nvPr/>
        </p:nvPicPr>
        <p:blipFill>
          <a:blip r:embed="rId2"/>
          <a:stretch>
            <a:fillRect/>
          </a:stretch>
        </p:blipFill>
        <p:spPr>
          <a:xfrm>
            <a:off x="7770031" y="1734362"/>
            <a:ext cx="3724795" cy="3600953"/>
          </a:xfrm>
          <a:prstGeom prst="rect">
            <a:avLst/>
          </a:prstGeom>
        </p:spPr>
      </p:pic>
    </p:spTree>
    <p:extLst>
      <p:ext uri="{BB962C8B-B14F-4D97-AF65-F5344CB8AC3E}">
        <p14:creationId xmlns:p14="http://schemas.microsoft.com/office/powerpoint/2010/main" val="40273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032356C-2C00-4836-BF0F-F8193054AFE9}"/>
              </a:ext>
            </a:extLst>
          </p:cNvPr>
          <p:cNvSpPr txBox="1"/>
          <p:nvPr/>
        </p:nvSpPr>
        <p:spPr>
          <a:xfrm>
            <a:off x="535675" y="348356"/>
            <a:ext cx="6093724" cy="1323439"/>
          </a:xfrm>
          <a:prstGeom prst="rect">
            <a:avLst/>
          </a:prstGeom>
          <a:noFill/>
        </p:spPr>
        <p:txBody>
          <a:bodyPr wrap="square">
            <a:spAutoFit/>
          </a:bodyPr>
          <a:lstStyle/>
          <a:p>
            <a:pPr rtl="0"/>
            <a:r>
              <a:rPr lang="en-US" sz="4000" b="1" dirty="0">
                <a:solidFill>
                  <a:srgbClr val="C00000"/>
                </a:solidFill>
              </a:rPr>
              <a:t>Availability of digital data and analytics of "Big Data" </a:t>
            </a:r>
          </a:p>
        </p:txBody>
      </p:sp>
      <p:sp>
        <p:nvSpPr>
          <p:cNvPr id="7" name="CasellaDiTesto 6">
            <a:extLst>
              <a:ext uri="{FF2B5EF4-FFF2-40B4-BE49-F238E27FC236}">
                <a16:creationId xmlns:a16="http://schemas.microsoft.com/office/drawing/2014/main" id="{371847EF-9D25-4C5F-9A37-8FD774751927}"/>
              </a:ext>
            </a:extLst>
          </p:cNvPr>
          <p:cNvSpPr txBox="1"/>
          <p:nvPr/>
        </p:nvSpPr>
        <p:spPr>
          <a:xfrm>
            <a:off x="535675" y="1839500"/>
            <a:ext cx="5658135" cy="4154984"/>
          </a:xfrm>
          <a:prstGeom prst="rect">
            <a:avLst/>
          </a:prstGeom>
          <a:noFill/>
        </p:spPr>
        <p:txBody>
          <a:bodyPr wrap="square">
            <a:spAutoFit/>
          </a:bodyPr>
          <a:lstStyle/>
          <a:p>
            <a:pPr marL="342900" indent="-342900" rtl="0">
              <a:buFont typeface="Arial" panose="020B0604020202020204" pitchFamily="34" charset="0"/>
              <a:buChar char="•"/>
            </a:pPr>
            <a:r>
              <a:rPr lang="en-US" sz="2200" dirty="0">
                <a:solidFill>
                  <a:srgbClr val="000000"/>
                </a:solidFill>
                <a:effectLst/>
              </a:rPr>
              <a:t>The </a:t>
            </a:r>
            <a:r>
              <a:rPr lang="en-US" sz="2200" b="1" dirty="0">
                <a:solidFill>
                  <a:srgbClr val="000000"/>
                </a:solidFill>
                <a:effectLst/>
              </a:rPr>
              <a:t>digital economy </a:t>
            </a:r>
            <a:r>
              <a:rPr lang="en-US" sz="2200" dirty="0">
                <a:solidFill>
                  <a:srgbClr val="000000"/>
                </a:solidFill>
                <a:effectLst/>
              </a:rPr>
              <a:t>promises potential </a:t>
            </a:r>
            <a:r>
              <a:rPr lang="en-US" sz="2200" b="1" dirty="0">
                <a:solidFill>
                  <a:srgbClr val="000000"/>
                </a:solidFill>
                <a:effectLst/>
              </a:rPr>
              <a:t>new economy.</a:t>
            </a:r>
          </a:p>
          <a:p>
            <a:pPr rtl="0"/>
            <a:r>
              <a:rPr lang="en-US" sz="2200" dirty="0">
                <a:solidFill>
                  <a:srgbClr val="000000"/>
                </a:solidFill>
                <a:effectLst/>
              </a:rPr>
              <a:t> </a:t>
            </a:r>
          </a:p>
          <a:p>
            <a:pPr marL="342900" indent="-342900" rtl="0">
              <a:buFont typeface="Arial" panose="020B0604020202020204" pitchFamily="34" charset="0"/>
              <a:buChar char="•"/>
            </a:pPr>
            <a:r>
              <a:rPr lang="en-US" sz="2200" dirty="0">
                <a:solidFill>
                  <a:srgbClr val="000000"/>
                </a:solidFill>
                <a:effectLst/>
              </a:rPr>
              <a:t>Businesses must go digital more mature. </a:t>
            </a:r>
          </a:p>
          <a:p>
            <a:pPr rtl="0"/>
            <a:endParaRPr lang="en-US" sz="2200" dirty="0">
              <a:solidFill>
                <a:srgbClr val="000000"/>
              </a:solidFill>
              <a:effectLst/>
            </a:endParaRPr>
          </a:p>
          <a:p>
            <a:pPr marL="342900" indent="-342900" rtl="0">
              <a:buFont typeface="Arial" panose="020B0604020202020204" pitchFamily="34" charset="0"/>
              <a:buChar char="•"/>
            </a:pPr>
            <a:r>
              <a:rPr lang="en-US" sz="2200" dirty="0">
                <a:solidFill>
                  <a:srgbClr val="000000"/>
                </a:solidFill>
                <a:effectLst/>
              </a:rPr>
              <a:t>The processing and analysis of huge quantities of data (</a:t>
            </a:r>
            <a:r>
              <a:rPr lang="en-US" sz="2200" b="1" dirty="0">
                <a:solidFill>
                  <a:srgbClr val="000000"/>
                </a:solidFill>
                <a:effectLst/>
              </a:rPr>
              <a:t>Big Data</a:t>
            </a:r>
            <a:r>
              <a:rPr lang="en-US" sz="2200" dirty="0">
                <a:solidFill>
                  <a:srgbClr val="000000"/>
                </a:solidFill>
                <a:effectLst/>
              </a:rPr>
              <a:t>) at ever lower costs allows </a:t>
            </a:r>
            <a:r>
              <a:rPr lang="en-US" sz="2200" b="1" dirty="0">
                <a:solidFill>
                  <a:srgbClr val="000000"/>
                </a:solidFill>
                <a:effectLst/>
              </a:rPr>
              <a:t>better decisions and predictions on production and consumption</a:t>
            </a:r>
            <a:r>
              <a:rPr lang="en-US" sz="2200" dirty="0">
                <a:solidFill>
                  <a:srgbClr val="000000"/>
                </a:solidFill>
                <a:effectLst/>
              </a:rPr>
              <a:t>, as well as development of on-demand production systems with capacity for personalized responses e immediate to the consumer. </a:t>
            </a:r>
          </a:p>
        </p:txBody>
      </p:sp>
      <p:sp>
        <p:nvSpPr>
          <p:cNvPr id="9" name="CasellaDiTesto 8">
            <a:extLst>
              <a:ext uri="{FF2B5EF4-FFF2-40B4-BE49-F238E27FC236}">
                <a16:creationId xmlns:a16="http://schemas.microsoft.com/office/drawing/2014/main" id="{94F0FA80-BA7F-4A6A-8B2F-D5D24945438E}"/>
              </a:ext>
            </a:extLst>
          </p:cNvPr>
          <p:cNvSpPr txBox="1"/>
          <p:nvPr/>
        </p:nvSpPr>
        <p:spPr>
          <a:xfrm>
            <a:off x="6193810" y="4961630"/>
            <a:ext cx="6093724" cy="1323439"/>
          </a:xfrm>
          <a:prstGeom prst="rect">
            <a:avLst/>
          </a:prstGeom>
          <a:noFill/>
        </p:spPr>
        <p:txBody>
          <a:bodyPr wrap="square">
            <a:spAutoFit/>
          </a:bodyPr>
          <a:lstStyle/>
          <a:p>
            <a:pPr rtl="0"/>
            <a:r>
              <a:rPr lang="en-US" sz="2000" dirty="0">
                <a:solidFill>
                  <a:srgbClr val="000000"/>
                </a:solidFill>
                <a:effectLst/>
              </a:rPr>
              <a:t>One of the bets of Industry 4.0 consists in the </a:t>
            </a:r>
            <a:r>
              <a:rPr lang="en-US" sz="2000" b="1" dirty="0">
                <a:solidFill>
                  <a:srgbClr val="000000"/>
                </a:solidFill>
                <a:effectLst/>
              </a:rPr>
              <a:t>formalization of the knowledge through its translation into data</a:t>
            </a:r>
            <a:r>
              <a:rPr lang="en-US" sz="2000" dirty="0">
                <a:solidFill>
                  <a:srgbClr val="000000"/>
                </a:solidFill>
                <a:effectLst/>
              </a:rPr>
              <a:t> and its exploitation through adequate analysis models. </a:t>
            </a:r>
          </a:p>
        </p:txBody>
      </p:sp>
      <p:pic>
        <p:nvPicPr>
          <p:cNvPr id="11" name="Immagine 10">
            <a:extLst>
              <a:ext uri="{FF2B5EF4-FFF2-40B4-BE49-F238E27FC236}">
                <a16:creationId xmlns:a16="http://schemas.microsoft.com/office/drawing/2014/main" id="{DA35B985-1F90-4FCD-8256-0D56388026C1}"/>
              </a:ext>
            </a:extLst>
          </p:cNvPr>
          <p:cNvPicPr>
            <a:picLocks noChangeAspect="1"/>
          </p:cNvPicPr>
          <p:nvPr/>
        </p:nvPicPr>
        <p:blipFill>
          <a:blip r:embed="rId2"/>
          <a:stretch>
            <a:fillRect/>
          </a:stretch>
        </p:blipFill>
        <p:spPr>
          <a:xfrm>
            <a:off x="6629399" y="576116"/>
            <a:ext cx="4621444" cy="4157754"/>
          </a:xfrm>
          <a:prstGeom prst="rect">
            <a:avLst/>
          </a:prstGeom>
        </p:spPr>
      </p:pic>
    </p:spTree>
    <p:extLst>
      <p:ext uri="{BB962C8B-B14F-4D97-AF65-F5344CB8AC3E}">
        <p14:creationId xmlns:p14="http://schemas.microsoft.com/office/powerpoint/2010/main" val="443884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6967376-3F14-4F12-91ED-73BFD38BE203}"/>
              </a:ext>
            </a:extLst>
          </p:cNvPr>
          <p:cNvSpPr txBox="1"/>
          <p:nvPr/>
        </p:nvSpPr>
        <p:spPr>
          <a:xfrm>
            <a:off x="644856" y="409012"/>
            <a:ext cx="6093724" cy="707886"/>
          </a:xfrm>
          <a:prstGeom prst="rect">
            <a:avLst/>
          </a:prstGeom>
          <a:noFill/>
        </p:spPr>
        <p:txBody>
          <a:bodyPr wrap="square">
            <a:spAutoFit/>
          </a:bodyPr>
          <a:lstStyle/>
          <a:p>
            <a:r>
              <a:rPr lang="it-IT" sz="4000" b="1" dirty="0">
                <a:solidFill>
                  <a:srgbClr val="C00000"/>
                </a:solidFill>
              </a:rPr>
              <a:t>Big data </a:t>
            </a:r>
            <a:r>
              <a:rPr lang="it-IT" sz="4000" b="1" dirty="0" err="1">
                <a:solidFill>
                  <a:srgbClr val="C00000"/>
                </a:solidFill>
              </a:rPr>
              <a:t>technologies</a:t>
            </a:r>
            <a:endParaRPr lang="it-IT" sz="4000" b="1" dirty="0">
              <a:solidFill>
                <a:srgbClr val="C00000"/>
              </a:solidFill>
            </a:endParaRPr>
          </a:p>
        </p:txBody>
      </p:sp>
      <p:sp>
        <p:nvSpPr>
          <p:cNvPr id="7" name="CasellaDiTesto 6">
            <a:extLst>
              <a:ext uri="{FF2B5EF4-FFF2-40B4-BE49-F238E27FC236}">
                <a16:creationId xmlns:a16="http://schemas.microsoft.com/office/drawing/2014/main" id="{43BFF21D-F4DC-4150-83A5-4F26ACA01C54}"/>
              </a:ext>
            </a:extLst>
          </p:cNvPr>
          <p:cNvSpPr txBox="1"/>
          <p:nvPr/>
        </p:nvSpPr>
        <p:spPr>
          <a:xfrm>
            <a:off x="644856" y="1116898"/>
            <a:ext cx="11337877" cy="3108543"/>
          </a:xfrm>
          <a:prstGeom prst="rect">
            <a:avLst/>
          </a:prstGeom>
          <a:noFill/>
        </p:spPr>
        <p:txBody>
          <a:bodyPr wrap="square">
            <a:spAutoFit/>
          </a:bodyPr>
          <a:lstStyle/>
          <a:p>
            <a:pPr rtl="0"/>
            <a:r>
              <a:rPr lang="en-US" sz="2800" dirty="0">
                <a:solidFill>
                  <a:srgbClr val="000000"/>
                </a:solidFill>
                <a:effectLst/>
              </a:rPr>
              <a:t>In the virtual world, </a:t>
            </a:r>
            <a:r>
              <a:rPr lang="en-US" sz="2800" b="1" dirty="0">
                <a:solidFill>
                  <a:srgbClr val="000000"/>
                </a:solidFill>
                <a:effectLst/>
              </a:rPr>
              <a:t>Big-Data technologies </a:t>
            </a:r>
            <a:r>
              <a:rPr lang="en-US" sz="2800" dirty="0">
                <a:solidFill>
                  <a:srgbClr val="000000"/>
                </a:solidFill>
                <a:effectLst/>
              </a:rPr>
              <a:t>(commonly called Big-Data Analytics) allow you to </a:t>
            </a:r>
            <a:r>
              <a:rPr lang="en-US" sz="2800" b="1" dirty="0">
                <a:solidFill>
                  <a:srgbClr val="000000"/>
                </a:solidFill>
                <a:effectLst/>
              </a:rPr>
              <a:t>analyze, integrate and manage the huge amount of data collected</a:t>
            </a:r>
            <a:r>
              <a:rPr lang="en-US" sz="2800" dirty="0">
                <a:solidFill>
                  <a:srgbClr val="000000"/>
                </a:solidFill>
                <a:effectLst/>
              </a:rPr>
              <a:t> ("raw" data generated by devices in the physical environment), </a:t>
            </a:r>
            <a:r>
              <a:rPr lang="en-US" sz="2800" b="1" dirty="0">
                <a:solidFill>
                  <a:srgbClr val="000000"/>
                </a:solidFill>
                <a:effectLst/>
              </a:rPr>
              <a:t>extracting knowledge</a:t>
            </a:r>
            <a:r>
              <a:rPr lang="en-US" sz="2800" dirty="0">
                <a:solidFill>
                  <a:srgbClr val="000000"/>
                </a:solidFill>
                <a:effectLst/>
              </a:rPr>
              <a:t>, on the basis of which it becomes possible to identify actions to be performed on the objects themselves to configure them and, in some cases, acting on the physical world around them </a:t>
            </a:r>
          </a:p>
        </p:txBody>
      </p:sp>
      <p:pic>
        <p:nvPicPr>
          <p:cNvPr id="9" name="Immagine 8">
            <a:extLst>
              <a:ext uri="{FF2B5EF4-FFF2-40B4-BE49-F238E27FC236}">
                <a16:creationId xmlns:a16="http://schemas.microsoft.com/office/drawing/2014/main" id="{A20C2093-B9B1-4D96-946E-755FF55CA3F9}"/>
              </a:ext>
            </a:extLst>
          </p:cNvPr>
          <p:cNvPicPr>
            <a:picLocks noChangeAspect="1"/>
          </p:cNvPicPr>
          <p:nvPr/>
        </p:nvPicPr>
        <p:blipFill>
          <a:blip r:embed="rId2"/>
          <a:stretch>
            <a:fillRect/>
          </a:stretch>
        </p:blipFill>
        <p:spPr>
          <a:xfrm>
            <a:off x="3393010" y="3835020"/>
            <a:ext cx="5401429" cy="2454535"/>
          </a:xfrm>
          <a:prstGeom prst="rect">
            <a:avLst/>
          </a:prstGeom>
        </p:spPr>
      </p:pic>
    </p:spTree>
    <p:extLst>
      <p:ext uri="{BB962C8B-B14F-4D97-AF65-F5344CB8AC3E}">
        <p14:creationId xmlns:p14="http://schemas.microsoft.com/office/powerpoint/2010/main" val="256110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593D04F-8857-4C28-9F9F-A9A495BEDF10}"/>
              </a:ext>
            </a:extLst>
          </p:cNvPr>
          <p:cNvSpPr txBox="1"/>
          <p:nvPr/>
        </p:nvSpPr>
        <p:spPr>
          <a:xfrm>
            <a:off x="617699" y="486073"/>
            <a:ext cx="6093724" cy="707886"/>
          </a:xfrm>
          <a:prstGeom prst="rect">
            <a:avLst/>
          </a:prstGeom>
          <a:noFill/>
        </p:spPr>
        <p:txBody>
          <a:bodyPr wrap="square">
            <a:spAutoFit/>
          </a:bodyPr>
          <a:lstStyle/>
          <a:p>
            <a:r>
              <a:rPr lang="it-IT" sz="4000" b="1" dirty="0">
                <a:solidFill>
                  <a:srgbClr val="C00000"/>
                </a:solidFill>
              </a:rPr>
              <a:t>"IT cloud"</a:t>
            </a:r>
          </a:p>
        </p:txBody>
      </p:sp>
      <p:sp>
        <p:nvSpPr>
          <p:cNvPr id="6" name="Rettangolo con angoli arrotondati 5">
            <a:extLst>
              <a:ext uri="{FF2B5EF4-FFF2-40B4-BE49-F238E27FC236}">
                <a16:creationId xmlns:a16="http://schemas.microsoft.com/office/drawing/2014/main" id="{1F9FB158-92AC-45B1-869D-05D1A39EA7A8}"/>
              </a:ext>
            </a:extLst>
          </p:cNvPr>
          <p:cNvSpPr/>
          <p:nvPr/>
        </p:nvSpPr>
        <p:spPr>
          <a:xfrm>
            <a:off x="2189017" y="2408541"/>
            <a:ext cx="3731491" cy="1020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solidFill>
                  <a:srgbClr val="000000"/>
                </a:solidFill>
                <a:effectLst/>
              </a:rPr>
              <a:t>Space of data and services which turns out to be accessible using an Internet connection </a:t>
            </a:r>
          </a:p>
        </p:txBody>
      </p:sp>
      <p:sp>
        <p:nvSpPr>
          <p:cNvPr id="7" name="Rettangolo con angoli arrotondati 6">
            <a:extLst>
              <a:ext uri="{FF2B5EF4-FFF2-40B4-BE49-F238E27FC236}">
                <a16:creationId xmlns:a16="http://schemas.microsoft.com/office/drawing/2014/main" id="{8B64E3F4-0F61-4242-AA1F-C36D0485973A}"/>
              </a:ext>
            </a:extLst>
          </p:cNvPr>
          <p:cNvSpPr/>
          <p:nvPr/>
        </p:nvSpPr>
        <p:spPr>
          <a:xfrm>
            <a:off x="1616363" y="2068946"/>
            <a:ext cx="1394691" cy="41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Cloud</a:t>
            </a:r>
          </a:p>
        </p:txBody>
      </p:sp>
      <p:sp>
        <p:nvSpPr>
          <p:cNvPr id="8" name="Rettangolo con angoli arrotondati 7">
            <a:extLst>
              <a:ext uri="{FF2B5EF4-FFF2-40B4-BE49-F238E27FC236}">
                <a16:creationId xmlns:a16="http://schemas.microsoft.com/office/drawing/2014/main" id="{F53D4884-D5EA-4AD2-A370-765734DAE876}"/>
              </a:ext>
            </a:extLst>
          </p:cNvPr>
          <p:cNvSpPr/>
          <p:nvPr/>
        </p:nvSpPr>
        <p:spPr>
          <a:xfrm>
            <a:off x="6493162" y="2408540"/>
            <a:ext cx="3731491" cy="1020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solidFill>
                  <a:srgbClr val="000000"/>
                </a:solidFill>
                <a:effectLst/>
              </a:rPr>
              <a:t>Allow access for free or a very low costs for programs and services via the cloud </a:t>
            </a:r>
          </a:p>
        </p:txBody>
      </p:sp>
      <p:sp>
        <p:nvSpPr>
          <p:cNvPr id="9" name="Rettangolo con angoli arrotondati 8">
            <a:extLst>
              <a:ext uri="{FF2B5EF4-FFF2-40B4-BE49-F238E27FC236}">
                <a16:creationId xmlns:a16="http://schemas.microsoft.com/office/drawing/2014/main" id="{0C90BC18-16C3-4699-AE55-63057B7D77EB}"/>
              </a:ext>
            </a:extLst>
          </p:cNvPr>
          <p:cNvSpPr/>
          <p:nvPr/>
        </p:nvSpPr>
        <p:spPr>
          <a:xfrm>
            <a:off x="6096000" y="3812309"/>
            <a:ext cx="4160984" cy="41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Cloud storage &amp; computing</a:t>
            </a:r>
          </a:p>
        </p:txBody>
      </p:sp>
      <p:sp>
        <p:nvSpPr>
          <p:cNvPr id="10" name="Rettangolo con angoli arrotondati 9">
            <a:extLst>
              <a:ext uri="{FF2B5EF4-FFF2-40B4-BE49-F238E27FC236}">
                <a16:creationId xmlns:a16="http://schemas.microsoft.com/office/drawing/2014/main" id="{D1D217DE-099C-49BD-87E7-8E942396E96F}"/>
              </a:ext>
            </a:extLst>
          </p:cNvPr>
          <p:cNvSpPr/>
          <p:nvPr/>
        </p:nvSpPr>
        <p:spPr>
          <a:xfrm>
            <a:off x="6525493" y="4158991"/>
            <a:ext cx="3731491" cy="1020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solidFill>
                  <a:srgbClr val="000000"/>
                </a:solidFill>
                <a:effectLst/>
              </a:rPr>
              <a:t>It allows quality leaps in management, data processing and storage</a:t>
            </a:r>
          </a:p>
        </p:txBody>
      </p:sp>
      <p:sp>
        <p:nvSpPr>
          <p:cNvPr id="11" name="Rettangolo con angoli arrotondati 10">
            <a:extLst>
              <a:ext uri="{FF2B5EF4-FFF2-40B4-BE49-F238E27FC236}">
                <a16:creationId xmlns:a16="http://schemas.microsoft.com/office/drawing/2014/main" id="{06AFFF87-8C91-49A3-8C87-887DE8FBC709}"/>
              </a:ext>
            </a:extLst>
          </p:cNvPr>
          <p:cNvSpPr/>
          <p:nvPr/>
        </p:nvSpPr>
        <p:spPr>
          <a:xfrm>
            <a:off x="6096000" y="2068946"/>
            <a:ext cx="2743200" cy="41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Cloud computing</a:t>
            </a:r>
          </a:p>
        </p:txBody>
      </p:sp>
      <p:sp>
        <p:nvSpPr>
          <p:cNvPr id="12" name="Rettangolo con angoli arrotondati 11">
            <a:extLst>
              <a:ext uri="{FF2B5EF4-FFF2-40B4-BE49-F238E27FC236}">
                <a16:creationId xmlns:a16="http://schemas.microsoft.com/office/drawing/2014/main" id="{515FB817-00E1-401C-A1A4-66082C4D0BE5}"/>
              </a:ext>
            </a:extLst>
          </p:cNvPr>
          <p:cNvSpPr/>
          <p:nvPr/>
        </p:nvSpPr>
        <p:spPr>
          <a:xfrm>
            <a:off x="2189016" y="4158990"/>
            <a:ext cx="3731491" cy="1020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solidFill>
                  <a:srgbClr val="000000"/>
                </a:solidFill>
                <a:effectLst/>
              </a:rPr>
              <a:t>It is a sort of huge digital archive connected to the Internet</a:t>
            </a:r>
          </a:p>
        </p:txBody>
      </p:sp>
      <p:sp>
        <p:nvSpPr>
          <p:cNvPr id="13" name="Rettangolo con angoli arrotondati 12">
            <a:extLst>
              <a:ext uri="{FF2B5EF4-FFF2-40B4-BE49-F238E27FC236}">
                <a16:creationId xmlns:a16="http://schemas.microsoft.com/office/drawing/2014/main" id="{08F7C82C-7979-4276-9130-6E06A818A66A}"/>
              </a:ext>
            </a:extLst>
          </p:cNvPr>
          <p:cNvSpPr/>
          <p:nvPr/>
        </p:nvSpPr>
        <p:spPr>
          <a:xfrm>
            <a:off x="1616363" y="3812309"/>
            <a:ext cx="2443019" cy="41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Cloud storage</a:t>
            </a:r>
          </a:p>
        </p:txBody>
      </p:sp>
    </p:spTree>
    <p:extLst>
      <p:ext uri="{BB962C8B-B14F-4D97-AF65-F5344CB8AC3E}">
        <p14:creationId xmlns:p14="http://schemas.microsoft.com/office/powerpoint/2010/main" val="3526815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334B72E-E5C9-44C4-9E0C-2A432BD4B4E4}"/>
              </a:ext>
            </a:extLst>
          </p:cNvPr>
          <p:cNvSpPr txBox="1"/>
          <p:nvPr/>
        </p:nvSpPr>
        <p:spPr>
          <a:xfrm>
            <a:off x="600363" y="623516"/>
            <a:ext cx="6096000" cy="707886"/>
          </a:xfrm>
          <a:prstGeom prst="rect">
            <a:avLst/>
          </a:prstGeom>
          <a:noFill/>
        </p:spPr>
        <p:txBody>
          <a:bodyPr wrap="square">
            <a:spAutoFit/>
          </a:bodyPr>
          <a:lstStyle/>
          <a:p>
            <a:r>
              <a:rPr lang="it-IT" sz="4000" b="1" dirty="0">
                <a:solidFill>
                  <a:srgbClr val="C00000"/>
                </a:solidFill>
              </a:rPr>
              <a:t>"Wearable" devices</a:t>
            </a:r>
          </a:p>
        </p:txBody>
      </p:sp>
      <p:sp>
        <p:nvSpPr>
          <p:cNvPr id="7" name="CasellaDiTesto 6">
            <a:extLst>
              <a:ext uri="{FF2B5EF4-FFF2-40B4-BE49-F238E27FC236}">
                <a16:creationId xmlns:a16="http://schemas.microsoft.com/office/drawing/2014/main" id="{9122C472-A007-42BE-9BDF-15190AF7FD5A}"/>
              </a:ext>
            </a:extLst>
          </p:cNvPr>
          <p:cNvSpPr txBox="1"/>
          <p:nvPr/>
        </p:nvSpPr>
        <p:spPr>
          <a:xfrm>
            <a:off x="600362" y="1501431"/>
            <a:ext cx="10228101" cy="4401205"/>
          </a:xfrm>
          <a:prstGeom prst="rect">
            <a:avLst/>
          </a:prstGeom>
          <a:noFill/>
        </p:spPr>
        <p:txBody>
          <a:bodyPr wrap="square">
            <a:spAutoFit/>
          </a:bodyPr>
          <a:lstStyle/>
          <a:p>
            <a:pPr rtl="0"/>
            <a:r>
              <a:rPr lang="en-US" sz="2800" dirty="0">
                <a:solidFill>
                  <a:srgbClr val="000000"/>
                </a:solidFill>
                <a:effectLst/>
              </a:rPr>
              <a:t>A wearable device is part of a </a:t>
            </a:r>
            <a:r>
              <a:rPr lang="en-US" sz="2800" b="1" dirty="0">
                <a:solidFill>
                  <a:srgbClr val="000000"/>
                </a:solidFill>
                <a:effectLst/>
              </a:rPr>
              <a:t>type of electronic device that are worn</a:t>
            </a:r>
            <a:r>
              <a:rPr lang="en-US" sz="2800" dirty="0">
                <a:solidFill>
                  <a:srgbClr val="000000"/>
                </a:solidFill>
                <a:effectLst/>
              </a:rPr>
              <a:t>, usually on the wrist, and </a:t>
            </a:r>
            <a:r>
              <a:rPr lang="en-US" sz="2800" b="1" dirty="0">
                <a:solidFill>
                  <a:srgbClr val="000000"/>
                </a:solidFill>
                <a:effectLst/>
              </a:rPr>
              <a:t>which, thanks to specific sensors and / or actuators, are in able to use wireless networks to communicate and exchange information</a:t>
            </a:r>
            <a:r>
              <a:rPr lang="en-US" sz="2800" dirty="0">
                <a:solidFill>
                  <a:srgbClr val="000000"/>
                </a:solidFill>
                <a:effectLst/>
              </a:rPr>
              <a:t> with each other, but also to increase the ability to read and see physical reality, facilitating any activity. Some types of wearable devices are for example: </a:t>
            </a:r>
          </a:p>
          <a:p>
            <a:pPr rtl="0"/>
            <a:endParaRPr lang="en-US" sz="2800" dirty="0">
              <a:solidFill>
                <a:srgbClr val="000000"/>
              </a:solidFill>
              <a:effectLst/>
            </a:endParaRPr>
          </a:p>
          <a:p>
            <a:pPr marL="342900" indent="-342900" rtl="0">
              <a:buFont typeface="Arial" panose="020B0604020202020204" pitchFamily="34" charset="0"/>
              <a:buChar char="•"/>
            </a:pPr>
            <a:r>
              <a:rPr lang="en-US" sz="2800" dirty="0">
                <a:solidFill>
                  <a:srgbClr val="000000"/>
                </a:solidFill>
                <a:effectLst/>
              </a:rPr>
              <a:t>"smart watches and glasses, </a:t>
            </a:r>
          </a:p>
          <a:p>
            <a:pPr marL="342900" indent="-342900" rtl="0">
              <a:buFont typeface="Arial" panose="020B0604020202020204" pitchFamily="34" charset="0"/>
              <a:buChar char="•"/>
            </a:pPr>
            <a:r>
              <a:rPr lang="en-US" sz="2800" dirty="0">
                <a:solidFill>
                  <a:srgbClr val="000000"/>
                </a:solidFill>
                <a:effectLst/>
              </a:rPr>
              <a:t>augmented reality viewers, </a:t>
            </a:r>
          </a:p>
          <a:p>
            <a:pPr marL="342900" indent="-342900" rtl="0">
              <a:buFont typeface="Arial" panose="020B0604020202020204" pitchFamily="34" charset="0"/>
              <a:buChar char="•"/>
            </a:pPr>
            <a:r>
              <a:rPr lang="en-US" sz="2800" dirty="0">
                <a:solidFill>
                  <a:srgbClr val="000000"/>
                </a:solidFill>
                <a:effectLst/>
              </a:rPr>
              <a:t>etc. </a:t>
            </a:r>
          </a:p>
        </p:txBody>
      </p:sp>
      <p:pic>
        <p:nvPicPr>
          <p:cNvPr id="9" name="Immagine 8">
            <a:extLst>
              <a:ext uri="{FF2B5EF4-FFF2-40B4-BE49-F238E27FC236}">
                <a16:creationId xmlns:a16="http://schemas.microsoft.com/office/drawing/2014/main" id="{B039FD43-EE42-42B9-AF15-F5EA10D51F0D}"/>
              </a:ext>
            </a:extLst>
          </p:cNvPr>
          <p:cNvPicPr>
            <a:picLocks noChangeAspect="1"/>
          </p:cNvPicPr>
          <p:nvPr/>
        </p:nvPicPr>
        <p:blipFill>
          <a:blip r:embed="rId2"/>
          <a:stretch>
            <a:fillRect/>
          </a:stretch>
        </p:blipFill>
        <p:spPr>
          <a:xfrm>
            <a:off x="6960774" y="3991254"/>
            <a:ext cx="3867690" cy="2200582"/>
          </a:xfrm>
          <a:prstGeom prst="rect">
            <a:avLst/>
          </a:prstGeom>
        </p:spPr>
      </p:pic>
    </p:spTree>
    <p:extLst>
      <p:ext uri="{BB962C8B-B14F-4D97-AF65-F5344CB8AC3E}">
        <p14:creationId xmlns:p14="http://schemas.microsoft.com/office/powerpoint/2010/main" val="2932318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161AFD0-5D6D-4547-B2E9-44CC43BE6F04}"/>
              </a:ext>
            </a:extLst>
          </p:cNvPr>
          <p:cNvSpPr txBox="1"/>
          <p:nvPr/>
        </p:nvSpPr>
        <p:spPr>
          <a:xfrm>
            <a:off x="517237" y="484970"/>
            <a:ext cx="7850908" cy="707886"/>
          </a:xfrm>
          <a:prstGeom prst="rect">
            <a:avLst/>
          </a:prstGeom>
          <a:noFill/>
        </p:spPr>
        <p:txBody>
          <a:bodyPr wrap="square">
            <a:spAutoFit/>
          </a:bodyPr>
          <a:lstStyle/>
          <a:p>
            <a:r>
              <a:rPr lang="it-IT" sz="4000" b="1" dirty="0">
                <a:solidFill>
                  <a:srgbClr val="C00000"/>
                </a:solidFill>
              </a:rPr>
              <a:t>Wearable devices: the </a:t>
            </a:r>
            <a:r>
              <a:rPr lang="it-IT" sz="4000" b="1" dirty="0" err="1">
                <a:solidFill>
                  <a:srgbClr val="C00000"/>
                </a:solidFill>
              </a:rPr>
              <a:t>advantages</a:t>
            </a:r>
            <a:endParaRPr lang="it-IT" sz="4000" b="1" dirty="0">
              <a:solidFill>
                <a:srgbClr val="C00000"/>
              </a:solidFill>
            </a:endParaRPr>
          </a:p>
        </p:txBody>
      </p:sp>
      <p:sp>
        <p:nvSpPr>
          <p:cNvPr id="7" name="CasellaDiTesto 6">
            <a:extLst>
              <a:ext uri="{FF2B5EF4-FFF2-40B4-BE49-F238E27FC236}">
                <a16:creationId xmlns:a16="http://schemas.microsoft.com/office/drawing/2014/main" id="{831E559D-7DE7-4518-9176-3D7769C0C5E9}"/>
              </a:ext>
            </a:extLst>
          </p:cNvPr>
          <p:cNvSpPr txBox="1"/>
          <p:nvPr/>
        </p:nvSpPr>
        <p:spPr>
          <a:xfrm>
            <a:off x="517236" y="1584374"/>
            <a:ext cx="11212945" cy="4401205"/>
          </a:xfrm>
          <a:prstGeom prst="rect">
            <a:avLst/>
          </a:prstGeom>
          <a:noFill/>
        </p:spPr>
        <p:txBody>
          <a:bodyPr wrap="square">
            <a:spAutoFit/>
          </a:bodyPr>
          <a:lstStyle/>
          <a:p>
            <a:pPr marL="285750" indent="-285750" rtl="0">
              <a:buFont typeface="Arial" panose="020B0604020202020204" pitchFamily="34" charset="0"/>
              <a:buChar char="•"/>
            </a:pPr>
            <a:r>
              <a:rPr lang="en-US" sz="2800" dirty="0">
                <a:solidFill>
                  <a:srgbClr val="000000"/>
                </a:solidFill>
                <a:effectLst/>
              </a:rPr>
              <a:t>Better use of the </a:t>
            </a:r>
            <a:r>
              <a:rPr lang="en-US" sz="2800" b="1" dirty="0">
                <a:solidFill>
                  <a:srgbClr val="000000"/>
                </a:solidFill>
                <a:effectLst/>
              </a:rPr>
              <a:t>workforce</a:t>
            </a:r>
          </a:p>
          <a:p>
            <a:pPr marL="285750" indent="-285750" rtl="0">
              <a:buFont typeface="Arial" panose="020B0604020202020204" pitchFamily="34" charset="0"/>
              <a:buChar char="•"/>
            </a:pPr>
            <a:r>
              <a:rPr lang="en-US" sz="2800" dirty="0">
                <a:solidFill>
                  <a:srgbClr val="000000"/>
                </a:solidFill>
                <a:effectLst/>
              </a:rPr>
              <a:t>Visibility on </a:t>
            </a:r>
            <a:r>
              <a:rPr lang="en-US" sz="2800" b="1" dirty="0">
                <a:solidFill>
                  <a:srgbClr val="000000"/>
                </a:solidFill>
                <a:effectLst/>
              </a:rPr>
              <a:t>production indicators </a:t>
            </a:r>
          </a:p>
          <a:p>
            <a:pPr marL="285750" indent="-285750" rtl="0">
              <a:buFont typeface="Arial" panose="020B0604020202020204" pitchFamily="34" charset="0"/>
              <a:buChar char="•"/>
            </a:pPr>
            <a:r>
              <a:rPr lang="en-US" sz="2800" b="1" dirty="0">
                <a:solidFill>
                  <a:srgbClr val="000000"/>
                </a:solidFill>
                <a:effectLst/>
              </a:rPr>
              <a:t>Information in real time </a:t>
            </a:r>
          </a:p>
          <a:p>
            <a:pPr marL="285750" indent="-285750" rtl="0">
              <a:buFont typeface="Arial" panose="020B0604020202020204" pitchFamily="34" charset="0"/>
              <a:buChar char="•"/>
            </a:pPr>
            <a:r>
              <a:rPr lang="en-US" sz="2800" dirty="0">
                <a:solidFill>
                  <a:srgbClr val="000000"/>
                </a:solidFill>
              </a:rPr>
              <a:t>B</a:t>
            </a:r>
            <a:r>
              <a:rPr lang="en-US" sz="2800" dirty="0">
                <a:solidFill>
                  <a:srgbClr val="000000"/>
                </a:solidFill>
                <a:effectLst/>
              </a:rPr>
              <a:t>etter </a:t>
            </a:r>
            <a:r>
              <a:rPr lang="en-US" sz="2800" b="1" dirty="0">
                <a:solidFill>
                  <a:srgbClr val="000000"/>
                </a:solidFill>
                <a:effectLst/>
              </a:rPr>
              <a:t>management of "alerts" </a:t>
            </a:r>
          </a:p>
          <a:p>
            <a:pPr rtl="0"/>
            <a:endParaRPr lang="en-US" sz="2800" dirty="0">
              <a:solidFill>
                <a:srgbClr val="000000"/>
              </a:solidFill>
            </a:endParaRPr>
          </a:p>
          <a:p>
            <a:pPr rtl="0"/>
            <a:endParaRPr lang="en-US" sz="2800" dirty="0">
              <a:solidFill>
                <a:srgbClr val="000000"/>
              </a:solidFill>
              <a:effectLst/>
            </a:endParaRPr>
          </a:p>
          <a:p>
            <a:pPr rtl="0"/>
            <a:endParaRPr lang="en-US" sz="2800" dirty="0">
              <a:solidFill>
                <a:srgbClr val="000000"/>
              </a:solidFill>
            </a:endParaRPr>
          </a:p>
          <a:p>
            <a:pPr rtl="0"/>
            <a:r>
              <a:rPr lang="en-US" sz="2800" dirty="0">
                <a:solidFill>
                  <a:srgbClr val="000000"/>
                </a:solidFill>
                <a:effectLst/>
              </a:rPr>
              <a:t>The connection of the industrial operator to the digital world through "wearable" devices can therefore </a:t>
            </a:r>
            <a:r>
              <a:rPr lang="en-US" sz="2800" b="1" dirty="0">
                <a:solidFill>
                  <a:srgbClr val="000000"/>
                </a:solidFill>
                <a:effectLst/>
              </a:rPr>
              <a:t>improve the efficiency and safety of workers</a:t>
            </a:r>
            <a:r>
              <a:rPr lang="en-US" sz="2800" dirty="0">
                <a:solidFill>
                  <a:srgbClr val="000000"/>
                </a:solidFill>
                <a:effectLst/>
              </a:rPr>
              <a:t> directly or indirectly </a:t>
            </a:r>
          </a:p>
        </p:txBody>
      </p:sp>
      <p:pic>
        <p:nvPicPr>
          <p:cNvPr id="9" name="Immagine 8">
            <a:extLst>
              <a:ext uri="{FF2B5EF4-FFF2-40B4-BE49-F238E27FC236}">
                <a16:creationId xmlns:a16="http://schemas.microsoft.com/office/drawing/2014/main" id="{41F7B9AE-4070-4B56-9841-8DA8E64264BC}"/>
              </a:ext>
            </a:extLst>
          </p:cNvPr>
          <p:cNvPicPr>
            <a:picLocks noChangeAspect="1"/>
          </p:cNvPicPr>
          <p:nvPr/>
        </p:nvPicPr>
        <p:blipFill>
          <a:blip r:embed="rId2"/>
          <a:stretch>
            <a:fillRect/>
          </a:stretch>
        </p:blipFill>
        <p:spPr>
          <a:xfrm>
            <a:off x="5936611" y="1400970"/>
            <a:ext cx="5010849" cy="3077004"/>
          </a:xfrm>
          <a:prstGeom prst="rect">
            <a:avLst/>
          </a:prstGeom>
        </p:spPr>
      </p:pic>
    </p:spTree>
    <p:extLst>
      <p:ext uri="{BB962C8B-B14F-4D97-AF65-F5344CB8AC3E}">
        <p14:creationId xmlns:p14="http://schemas.microsoft.com/office/powerpoint/2010/main" val="1370099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549D554-A9F3-4A58-9B42-68E4E9788028}"/>
              </a:ext>
            </a:extLst>
          </p:cNvPr>
          <p:cNvSpPr txBox="1"/>
          <p:nvPr/>
        </p:nvSpPr>
        <p:spPr>
          <a:xfrm>
            <a:off x="609600" y="623515"/>
            <a:ext cx="6096000" cy="707886"/>
          </a:xfrm>
          <a:prstGeom prst="rect">
            <a:avLst/>
          </a:prstGeom>
          <a:noFill/>
        </p:spPr>
        <p:txBody>
          <a:bodyPr wrap="square">
            <a:spAutoFit/>
          </a:bodyPr>
          <a:lstStyle/>
          <a:p>
            <a:r>
              <a:rPr lang="it-IT" sz="4000" b="1" dirty="0" err="1">
                <a:solidFill>
                  <a:srgbClr val="C00000"/>
                </a:solidFill>
              </a:rPr>
              <a:t>Augmented</a:t>
            </a:r>
            <a:r>
              <a:rPr lang="it-IT" sz="4000" b="1" dirty="0">
                <a:solidFill>
                  <a:srgbClr val="C00000"/>
                </a:solidFill>
              </a:rPr>
              <a:t> reality</a:t>
            </a:r>
          </a:p>
        </p:txBody>
      </p:sp>
      <p:sp>
        <p:nvSpPr>
          <p:cNvPr id="7" name="CasellaDiTesto 6">
            <a:extLst>
              <a:ext uri="{FF2B5EF4-FFF2-40B4-BE49-F238E27FC236}">
                <a16:creationId xmlns:a16="http://schemas.microsoft.com/office/drawing/2014/main" id="{849C5964-B792-41E2-BF50-5A868C1E033B}"/>
              </a:ext>
            </a:extLst>
          </p:cNvPr>
          <p:cNvSpPr txBox="1"/>
          <p:nvPr/>
        </p:nvSpPr>
        <p:spPr>
          <a:xfrm>
            <a:off x="609599" y="1446150"/>
            <a:ext cx="10640291" cy="4524315"/>
          </a:xfrm>
          <a:prstGeom prst="rect">
            <a:avLst/>
          </a:prstGeom>
          <a:noFill/>
        </p:spPr>
        <p:txBody>
          <a:bodyPr wrap="square">
            <a:spAutoFit/>
          </a:bodyPr>
          <a:lstStyle/>
          <a:p>
            <a:pPr marL="342900" indent="-342900" rtl="0">
              <a:buFont typeface="Arial" panose="020B0604020202020204" pitchFamily="34" charset="0"/>
              <a:buChar char="•"/>
            </a:pPr>
            <a:r>
              <a:rPr lang="en-US" sz="2400" dirty="0">
                <a:solidFill>
                  <a:srgbClr val="000000"/>
                </a:solidFill>
                <a:effectLst/>
              </a:rPr>
              <a:t>It is the </a:t>
            </a:r>
            <a:r>
              <a:rPr lang="en-US" sz="2400" b="1" dirty="0">
                <a:solidFill>
                  <a:srgbClr val="000000"/>
                </a:solidFill>
                <a:effectLst/>
              </a:rPr>
              <a:t>enrichment</a:t>
            </a:r>
            <a:r>
              <a:rPr lang="en-US" sz="2400" dirty="0">
                <a:solidFill>
                  <a:srgbClr val="000000"/>
                </a:solidFill>
                <a:effectLst/>
              </a:rPr>
              <a:t>, with additional data in digital format, of </a:t>
            </a:r>
            <a:r>
              <a:rPr lang="en-US" sz="2400" b="1" dirty="0">
                <a:solidFill>
                  <a:srgbClr val="000000"/>
                </a:solidFill>
                <a:effectLst/>
              </a:rPr>
              <a:t>information already mentioned we normally have about the activities</a:t>
            </a:r>
            <a:r>
              <a:rPr lang="en-US" sz="2400" dirty="0">
                <a:solidFill>
                  <a:srgbClr val="000000"/>
                </a:solidFill>
                <a:effectLst/>
              </a:rPr>
              <a:t>, simple or complex, that we carry out during the day. </a:t>
            </a:r>
          </a:p>
          <a:p>
            <a:pPr marL="342900" indent="-342900" rtl="0">
              <a:buFont typeface="Arial" panose="020B0604020202020204" pitchFamily="34" charset="0"/>
              <a:buChar char="•"/>
            </a:pPr>
            <a:r>
              <a:rPr lang="en-US" sz="2400" dirty="0">
                <a:solidFill>
                  <a:srgbClr val="000000"/>
                </a:solidFill>
                <a:effectLst/>
              </a:rPr>
              <a:t>It is also the integration and </a:t>
            </a:r>
            <a:r>
              <a:rPr lang="en-US" sz="2400" b="1" dirty="0">
                <a:solidFill>
                  <a:srgbClr val="000000"/>
                </a:solidFill>
                <a:effectLst/>
              </a:rPr>
              <a:t>enhancement of the possibilities offered to us by our people five senses </a:t>
            </a:r>
            <a:r>
              <a:rPr lang="en-US" sz="2400" dirty="0">
                <a:solidFill>
                  <a:srgbClr val="000000"/>
                </a:solidFill>
                <a:effectLst/>
              </a:rPr>
              <a:t>with high-tech devices. </a:t>
            </a:r>
          </a:p>
          <a:p>
            <a:pPr marL="342900" indent="-342900" rtl="0">
              <a:buFont typeface="Arial" panose="020B0604020202020204" pitchFamily="34" charset="0"/>
              <a:buChar char="•"/>
            </a:pPr>
            <a:r>
              <a:rPr lang="en-US" sz="2400" b="1" dirty="0">
                <a:solidFill>
                  <a:srgbClr val="000000"/>
                </a:solidFill>
                <a:effectLst/>
              </a:rPr>
              <a:t>It should not be confused with virtual reality</a:t>
            </a:r>
            <a:r>
              <a:rPr lang="en-US" sz="2400" dirty="0">
                <a:solidFill>
                  <a:srgbClr val="000000"/>
                </a:solidFill>
                <a:effectLst/>
              </a:rPr>
              <a:t>; the latter creates a totally artificial environment, built on the computer, and makes it believable by making use of technologies that give the feeling to those who use them to be really immersed in that scenario. </a:t>
            </a:r>
          </a:p>
          <a:p>
            <a:pPr marL="342900" indent="-342900" rtl="0">
              <a:buFont typeface="Arial" panose="020B0604020202020204" pitchFamily="34" charset="0"/>
              <a:buChar char="•"/>
            </a:pPr>
            <a:r>
              <a:rPr lang="en-US" sz="2400" dirty="0">
                <a:solidFill>
                  <a:srgbClr val="000000"/>
                </a:solidFill>
                <a:effectLst/>
              </a:rPr>
              <a:t>It is characterized in fact by the </a:t>
            </a:r>
            <a:r>
              <a:rPr lang="en-US" sz="2400" b="1" dirty="0">
                <a:solidFill>
                  <a:srgbClr val="000000"/>
                </a:solidFill>
                <a:effectLst/>
              </a:rPr>
              <a:t>high flexibility to adapt to different contexts and needs</a:t>
            </a:r>
            <a:r>
              <a:rPr lang="en-US" sz="2400" dirty="0">
                <a:solidFill>
                  <a:srgbClr val="000000"/>
                </a:solidFill>
                <a:effectLst/>
              </a:rPr>
              <a:t> with a minimum of technological support to use virtual multimedia content. </a:t>
            </a:r>
          </a:p>
        </p:txBody>
      </p:sp>
    </p:spTree>
    <p:extLst>
      <p:ext uri="{BB962C8B-B14F-4D97-AF65-F5344CB8AC3E}">
        <p14:creationId xmlns:p14="http://schemas.microsoft.com/office/powerpoint/2010/main" val="869418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F705608-C931-4000-AE13-6D02302C7717}"/>
              </a:ext>
            </a:extLst>
          </p:cNvPr>
          <p:cNvSpPr txBox="1"/>
          <p:nvPr/>
        </p:nvSpPr>
        <p:spPr>
          <a:xfrm>
            <a:off x="544945" y="521916"/>
            <a:ext cx="6096000" cy="707886"/>
          </a:xfrm>
          <a:prstGeom prst="rect">
            <a:avLst/>
          </a:prstGeom>
          <a:noFill/>
        </p:spPr>
        <p:txBody>
          <a:bodyPr wrap="square">
            <a:spAutoFit/>
          </a:bodyPr>
          <a:lstStyle/>
          <a:p>
            <a:r>
              <a:rPr lang="it-IT" sz="4000" b="1" dirty="0">
                <a:solidFill>
                  <a:srgbClr val="C00000"/>
                </a:solidFill>
              </a:rPr>
              <a:t>Additive manufacturing</a:t>
            </a:r>
          </a:p>
        </p:txBody>
      </p:sp>
      <p:sp>
        <p:nvSpPr>
          <p:cNvPr id="7" name="CasellaDiTesto 6">
            <a:extLst>
              <a:ext uri="{FF2B5EF4-FFF2-40B4-BE49-F238E27FC236}">
                <a16:creationId xmlns:a16="http://schemas.microsoft.com/office/drawing/2014/main" id="{CBA3CACC-A456-452D-99C1-AC30B77647BD}"/>
              </a:ext>
            </a:extLst>
          </p:cNvPr>
          <p:cNvSpPr txBox="1"/>
          <p:nvPr/>
        </p:nvSpPr>
        <p:spPr>
          <a:xfrm>
            <a:off x="544944" y="1289091"/>
            <a:ext cx="6378095" cy="4693593"/>
          </a:xfrm>
          <a:prstGeom prst="rect">
            <a:avLst/>
          </a:prstGeom>
          <a:noFill/>
        </p:spPr>
        <p:txBody>
          <a:bodyPr wrap="square">
            <a:spAutoFit/>
          </a:bodyPr>
          <a:lstStyle/>
          <a:p>
            <a:pPr marL="285750" indent="-285750" rtl="0">
              <a:buFont typeface="Arial" panose="020B0604020202020204" pitchFamily="34" charset="0"/>
              <a:buChar char="•"/>
            </a:pPr>
            <a:r>
              <a:rPr lang="en-US" sz="2300" dirty="0">
                <a:solidFill>
                  <a:srgbClr val="000000"/>
                </a:solidFill>
                <a:effectLst/>
              </a:rPr>
              <a:t>Additive manufacturing (or </a:t>
            </a:r>
            <a:r>
              <a:rPr lang="en-US" sz="2300" b="1" dirty="0">
                <a:solidFill>
                  <a:srgbClr val="000000"/>
                </a:solidFill>
                <a:effectLst/>
              </a:rPr>
              <a:t>3D printing</a:t>
            </a:r>
            <a:r>
              <a:rPr lang="en-US" sz="2300" dirty="0">
                <a:solidFill>
                  <a:srgbClr val="000000"/>
                </a:solidFill>
                <a:effectLst/>
              </a:rPr>
              <a:t>) is a production method that, using technologies that are also very different from each other, </a:t>
            </a:r>
            <a:r>
              <a:rPr lang="en-US" sz="2300" b="1" dirty="0">
                <a:solidFill>
                  <a:srgbClr val="000000"/>
                </a:solidFill>
                <a:effectLst/>
              </a:rPr>
              <a:t>allows the creation of objects </a:t>
            </a:r>
            <a:r>
              <a:rPr lang="en-US" sz="2300" dirty="0">
                <a:solidFill>
                  <a:srgbClr val="000000"/>
                </a:solidFill>
                <a:effectLst/>
              </a:rPr>
              <a:t>(parts components, semi-finished or finished products) generating and </a:t>
            </a:r>
            <a:r>
              <a:rPr lang="en-US" sz="2300" b="1" dirty="0">
                <a:solidFill>
                  <a:srgbClr val="000000"/>
                </a:solidFill>
                <a:effectLst/>
              </a:rPr>
              <a:t>summing successive layers of material</a:t>
            </a:r>
            <a:r>
              <a:rPr lang="en-US" sz="2300" dirty="0">
                <a:solidFill>
                  <a:srgbClr val="000000"/>
                </a:solidFill>
                <a:effectLst/>
              </a:rPr>
              <a:t>.</a:t>
            </a:r>
          </a:p>
          <a:p>
            <a:pPr rtl="0"/>
            <a:endParaRPr lang="en-US" sz="2300" dirty="0">
              <a:solidFill>
                <a:srgbClr val="000000"/>
              </a:solidFill>
              <a:effectLst/>
            </a:endParaRPr>
          </a:p>
          <a:p>
            <a:pPr marL="285750" indent="-285750" rtl="0">
              <a:buFont typeface="Arial" panose="020B0604020202020204" pitchFamily="34" charset="0"/>
              <a:buChar char="•"/>
            </a:pPr>
            <a:r>
              <a:rPr lang="en-US" sz="2300" dirty="0">
                <a:solidFill>
                  <a:srgbClr val="000000"/>
                </a:solidFill>
                <a:effectLst/>
              </a:rPr>
              <a:t>3D printing makes it possible to </a:t>
            </a:r>
            <a:r>
              <a:rPr lang="en-US" sz="2300" b="1" dirty="0">
                <a:solidFill>
                  <a:srgbClr val="000000"/>
                </a:solidFill>
                <a:effectLst/>
              </a:rPr>
              <a:t>produce </a:t>
            </a:r>
            <a:r>
              <a:rPr lang="en-US" sz="2300" b="1" dirty="0" err="1">
                <a:solidFill>
                  <a:srgbClr val="000000"/>
                </a:solidFill>
                <a:effectLst/>
              </a:rPr>
              <a:t>i</a:t>
            </a:r>
            <a:r>
              <a:rPr lang="en-US" sz="2300" b="1" dirty="0">
                <a:solidFill>
                  <a:srgbClr val="000000"/>
                </a:solidFill>
                <a:effectLst/>
              </a:rPr>
              <a:t> goods "alleging" material</a:t>
            </a:r>
            <a:r>
              <a:rPr lang="en-US" sz="2300" dirty="0">
                <a:solidFill>
                  <a:srgbClr val="000000"/>
                </a:solidFill>
                <a:effectLst/>
              </a:rPr>
              <a:t>, in contrast to the traditional production by subtraction, </a:t>
            </a:r>
            <a:r>
              <a:rPr lang="en-US" sz="2300" b="1" dirty="0">
                <a:solidFill>
                  <a:srgbClr val="000000"/>
                </a:solidFill>
                <a:effectLst/>
              </a:rPr>
              <a:t>using innovative production processes and materials</a:t>
            </a:r>
            <a:r>
              <a:rPr lang="en-US" sz="2300" dirty="0">
                <a:solidFill>
                  <a:srgbClr val="000000"/>
                </a:solidFill>
                <a:effectLst/>
              </a:rPr>
              <a:t>, so much so that the products are "printed" in production phase through special 3D printers </a:t>
            </a:r>
          </a:p>
        </p:txBody>
      </p:sp>
      <p:pic>
        <p:nvPicPr>
          <p:cNvPr id="9" name="Immagine 8">
            <a:extLst>
              <a:ext uri="{FF2B5EF4-FFF2-40B4-BE49-F238E27FC236}">
                <a16:creationId xmlns:a16="http://schemas.microsoft.com/office/drawing/2014/main" id="{301BCA63-91B2-435C-B4A0-AFE9F1AB5E45}"/>
              </a:ext>
            </a:extLst>
          </p:cNvPr>
          <p:cNvPicPr>
            <a:picLocks noChangeAspect="1"/>
          </p:cNvPicPr>
          <p:nvPr/>
        </p:nvPicPr>
        <p:blipFill>
          <a:blip r:embed="rId2"/>
          <a:stretch>
            <a:fillRect/>
          </a:stretch>
        </p:blipFill>
        <p:spPr>
          <a:xfrm>
            <a:off x="6788727" y="1559395"/>
            <a:ext cx="4964161" cy="4204096"/>
          </a:xfrm>
          <a:prstGeom prst="rect">
            <a:avLst/>
          </a:prstGeom>
        </p:spPr>
      </p:pic>
    </p:spTree>
    <p:extLst>
      <p:ext uri="{BB962C8B-B14F-4D97-AF65-F5344CB8AC3E}">
        <p14:creationId xmlns:p14="http://schemas.microsoft.com/office/powerpoint/2010/main" val="3721107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1EB0895-B4C5-4286-AB52-72D0BA57CCEA}"/>
              </a:ext>
            </a:extLst>
          </p:cNvPr>
          <p:cNvSpPr txBox="1"/>
          <p:nvPr/>
        </p:nvSpPr>
        <p:spPr>
          <a:xfrm>
            <a:off x="424872" y="364898"/>
            <a:ext cx="9227128" cy="707886"/>
          </a:xfrm>
          <a:prstGeom prst="rect">
            <a:avLst/>
          </a:prstGeom>
          <a:noFill/>
        </p:spPr>
        <p:txBody>
          <a:bodyPr wrap="square">
            <a:spAutoFit/>
          </a:bodyPr>
          <a:lstStyle/>
          <a:p>
            <a:r>
              <a:rPr lang="it-IT" sz="4000" b="1" dirty="0">
                <a:solidFill>
                  <a:srgbClr val="C00000"/>
                </a:solidFill>
              </a:rPr>
              <a:t>Additive manufacturing: the </a:t>
            </a:r>
            <a:r>
              <a:rPr lang="it-IT" sz="4000" b="1" dirty="0" err="1">
                <a:solidFill>
                  <a:srgbClr val="C00000"/>
                </a:solidFill>
              </a:rPr>
              <a:t>advantages</a:t>
            </a:r>
            <a:endParaRPr lang="it-IT" sz="4000" b="1" dirty="0">
              <a:solidFill>
                <a:srgbClr val="C00000"/>
              </a:solidFill>
            </a:endParaRPr>
          </a:p>
        </p:txBody>
      </p:sp>
      <p:sp>
        <p:nvSpPr>
          <p:cNvPr id="7" name="CasellaDiTesto 6">
            <a:extLst>
              <a:ext uri="{FF2B5EF4-FFF2-40B4-BE49-F238E27FC236}">
                <a16:creationId xmlns:a16="http://schemas.microsoft.com/office/drawing/2014/main" id="{3E75276A-BBFA-4200-AE50-9D0C2F55099F}"/>
              </a:ext>
            </a:extLst>
          </p:cNvPr>
          <p:cNvSpPr txBox="1"/>
          <p:nvPr/>
        </p:nvSpPr>
        <p:spPr>
          <a:xfrm>
            <a:off x="424872" y="1252094"/>
            <a:ext cx="10695710" cy="4893647"/>
          </a:xfrm>
          <a:prstGeom prst="rect">
            <a:avLst/>
          </a:prstGeom>
          <a:noFill/>
        </p:spPr>
        <p:txBody>
          <a:bodyPr wrap="square">
            <a:spAutoFit/>
          </a:bodyPr>
          <a:lstStyle/>
          <a:p>
            <a:pPr rtl="0"/>
            <a:r>
              <a:rPr lang="en-US" sz="2400" b="1" dirty="0">
                <a:solidFill>
                  <a:srgbClr val="000000"/>
                </a:solidFill>
                <a:effectLst/>
              </a:rPr>
              <a:t>Low volume products will be manufactured locally and on demand </a:t>
            </a:r>
            <a:endParaRPr lang="en-US" sz="2400" dirty="0">
              <a:solidFill>
                <a:srgbClr val="000000"/>
              </a:solidFill>
              <a:effectLst/>
            </a:endParaRPr>
          </a:p>
          <a:p>
            <a:pPr rtl="0"/>
            <a:endParaRPr lang="en-US" sz="2400" dirty="0">
              <a:solidFill>
                <a:srgbClr val="000000"/>
              </a:solidFill>
            </a:endParaRPr>
          </a:p>
          <a:p>
            <a:pPr marL="285750" indent="-285750" rtl="0">
              <a:buFont typeface="Arial" panose="020B0604020202020204" pitchFamily="34" charset="0"/>
              <a:buChar char="•"/>
            </a:pPr>
            <a:r>
              <a:rPr lang="en-US" sz="2400" dirty="0">
                <a:solidFill>
                  <a:srgbClr val="000000"/>
                </a:solidFill>
                <a:effectLst/>
              </a:rPr>
              <a:t>drastically reducing design times and production cycles, </a:t>
            </a:r>
          </a:p>
          <a:p>
            <a:pPr marL="285750" indent="-285750" rtl="0">
              <a:buFont typeface="Arial" panose="020B0604020202020204" pitchFamily="34" charset="0"/>
              <a:buChar char="•"/>
            </a:pPr>
            <a:endParaRPr lang="en-US" sz="2400" dirty="0">
              <a:solidFill>
                <a:srgbClr val="000000"/>
              </a:solidFill>
            </a:endParaRPr>
          </a:p>
          <a:p>
            <a:pPr marL="285750" indent="-285750" rtl="0">
              <a:buFont typeface="Arial" panose="020B0604020202020204" pitchFamily="34" charset="0"/>
              <a:buChar char="•"/>
            </a:pPr>
            <a:r>
              <a:rPr lang="en-US" sz="2400" dirty="0">
                <a:solidFill>
                  <a:srgbClr val="000000"/>
                </a:solidFill>
                <a:effectLst/>
              </a:rPr>
              <a:t>positively impacting on construction and shipping costs, </a:t>
            </a:r>
          </a:p>
          <a:p>
            <a:pPr marL="285750" indent="-285750" rtl="0">
              <a:buFont typeface="Arial" panose="020B0604020202020204" pitchFamily="34" charset="0"/>
              <a:buChar char="•"/>
            </a:pPr>
            <a:endParaRPr lang="en-US" sz="2400" dirty="0">
              <a:solidFill>
                <a:srgbClr val="000000"/>
              </a:solidFill>
              <a:effectLst/>
            </a:endParaRPr>
          </a:p>
          <a:p>
            <a:pPr marL="285750" indent="-285750" rtl="0">
              <a:buFont typeface="Arial" panose="020B0604020202020204" pitchFamily="34" charset="0"/>
              <a:buChar char="•"/>
            </a:pPr>
            <a:r>
              <a:rPr lang="en-US" sz="2400" dirty="0">
                <a:solidFill>
                  <a:srgbClr val="000000"/>
                </a:solidFill>
                <a:effectLst/>
              </a:rPr>
              <a:t>eliminating the problems related to inventory management, </a:t>
            </a:r>
          </a:p>
          <a:p>
            <a:pPr marL="285750" indent="-285750" rtl="0">
              <a:buFont typeface="Arial" panose="020B0604020202020204" pitchFamily="34" charset="0"/>
              <a:buChar char="•"/>
            </a:pPr>
            <a:endParaRPr lang="en-US" sz="2400" dirty="0">
              <a:solidFill>
                <a:srgbClr val="000000"/>
              </a:solidFill>
              <a:effectLst/>
            </a:endParaRPr>
          </a:p>
          <a:p>
            <a:pPr marL="285750" indent="-285750" rtl="0">
              <a:buFont typeface="Arial" panose="020B0604020202020204" pitchFamily="34" charset="0"/>
              <a:buChar char="•"/>
            </a:pPr>
            <a:r>
              <a:rPr lang="en-US" sz="2400" dirty="0">
                <a:solidFill>
                  <a:srgbClr val="000000"/>
                </a:solidFill>
                <a:effectLst/>
              </a:rPr>
              <a:t>favoring personalization, including for consumer products. </a:t>
            </a:r>
          </a:p>
          <a:p>
            <a:pPr marL="285750" indent="-285750" rtl="0">
              <a:buFont typeface="Arial" panose="020B0604020202020204" pitchFamily="34" charset="0"/>
              <a:buChar char="•"/>
            </a:pPr>
            <a:endParaRPr lang="en-US" sz="2400" dirty="0">
              <a:solidFill>
                <a:srgbClr val="000000"/>
              </a:solidFill>
            </a:endParaRPr>
          </a:p>
          <a:p>
            <a:pPr rtl="0"/>
            <a:r>
              <a:rPr lang="en-US" sz="2400" dirty="0">
                <a:solidFill>
                  <a:srgbClr val="000000"/>
                </a:solidFill>
                <a:effectLst/>
              </a:rPr>
              <a:t>An indispensable prerequisite for this evolution, however, is the </a:t>
            </a:r>
            <a:r>
              <a:rPr lang="en-US" sz="2400" b="1" dirty="0">
                <a:solidFill>
                  <a:srgbClr val="000000"/>
                </a:solidFill>
                <a:effectLst/>
              </a:rPr>
              <a:t>flexibility of supply chains in the manufacturing sector</a:t>
            </a:r>
            <a:r>
              <a:rPr lang="en-US" sz="2400" dirty="0">
                <a:solidFill>
                  <a:srgbClr val="000000"/>
                </a:solidFill>
                <a:effectLst/>
              </a:rPr>
              <a:t>, which will have to become much </a:t>
            </a:r>
            <a:r>
              <a:rPr lang="en-US" sz="2400" b="1" dirty="0">
                <a:solidFill>
                  <a:srgbClr val="000000"/>
                </a:solidFill>
                <a:effectLst/>
              </a:rPr>
              <a:t>more agile </a:t>
            </a:r>
            <a:r>
              <a:rPr lang="en-US" sz="2400" dirty="0">
                <a:solidFill>
                  <a:srgbClr val="000000"/>
                </a:solidFill>
                <a:effectLst/>
              </a:rPr>
              <a:t>and </a:t>
            </a:r>
            <a:r>
              <a:rPr lang="en-US" sz="2400" b="1" dirty="0">
                <a:solidFill>
                  <a:srgbClr val="000000"/>
                </a:solidFill>
                <a:effectLst/>
              </a:rPr>
              <a:t>operate according to logic real-time and on-demand</a:t>
            </a:r>
            <a:r>
              <a:rPr lang="en-US" sz="2400" dirty="0">
                <a:solidFill>
                  <a:srgbClr val="000000"/>
                </a:solidFill>
                <a:effectLst/>
              </a:rPr>
              <a:t>. </a:t>
            </a:r>
          </a:p>
        </p:txBody>
      </p:sp>
      <p:pic>
        <p:nvPicPr>
          <p:cNvPr id="9" name="Immagine 8">
            <a:extLst>
              <a:ext uri="{FF2B5EF4-FFF2-40B4-BE49-F238E27FC236}">
                <a16:creationId xmlns:a16="http://schemas.microsoft.com/office/drawing/2014/main" id="{3C91A4B4-E220-42A4-AEB6-2F745C2E2852}"/>
              </a:ext>
            </a:extLst>
          </p:cNvPr>
          <p:cNvPicPr>
            <a:picLocks noChangeAspect="1"/>
          </p:cNvPicPr>
          <p:nvPr/>
        </p:nvPicPr>
        <p:blipFill>
          <a:blip r:embed="rId2"/>
          <a:stretch>
            <a:fillRect/>
          </a:stretch>
        </p:blipFill>
        <p:spPr>
          <a:xfrm>
            <a:off x="8929282" y="2198283"/>
            <a:ext cx="1667108" cy="1667108"/>
          </a:xfrm>
          <a:prstGeom prst="rect">
            <a:avLst/>
          </a:prstGeom>
        </p:spPr>
      </p:pic>
    </p:spTree>
    <p:extLst>
      <p:ext uri="{BB962C8B-B14F-4D97-AF65-F5344CB8AC3E}">
        <p14:creationId xmlns:p14="http://schemas.microsoft.com/office/powerpoint/2010/main" val="330362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5DFF526-1D46-4BA7-96EF-0AC5402B0C01}"/>
              </a:ext>
            </a:extLst>
          </p:cNvPr>
          <p:cNvSpPr txBox="1"/>
          <p:nvPr/>
        </p:nvSpPr>
        <p:spPr>
          <a:xfrm>
            <a:off x="890517" y="750206"/>
            <a:ext cx="7420969" cy="707886"/>
          </a:xfrm>
          <a:prstGeom prst="rect">
            <a:avLst/>
          </a:prstGeom>
          <a:noFill/>
        </p:spPr>
        <p:txBody>
          <a:bodyPr wrap="square">
            <a:spAutoFit/>
          </a:bodyPr>
          <a:lstStyle/>
          <a:p>
            <a:r>
              <a:rPr lang="it-IT" sz="4000" b="1" dirty="0">
                <a:solidFill>
                  <a:srgbClr val="C00000"/>
                </a:solidFill>
              </a:rPr>
              <a:t>First </a:t>
            </a:r>
            <a:r>
              <a:rPr lang="it-IT" sz="4000" b="1" dirty="0" err="1">
                <a:solidFill>
                  <a:srgbClr val="C00000"/>
                </a:solidFill>
              </a:rPr>
              <a:t>revolution</a:t>
            </a:r>
            <a:r>
              <a:rPr lang="it-IT" sz="4000" b="1" dirty="0">
                <a:solidFill>
                  <a:srgbClr val="C00000"/>
                </a:solidFill>
              </a:rPr>
              <a:t> and </a:t>
            </a:r>
            <a:r>
              <a:rPr lang="it-IT" sz="4000" b="1" dirty="0" err="1">
                <a:solidFill>
                  <a:srgbClr val="C00000"/>
                </a:solidFill>
              </a:rPr>
              <a:t>technology</a:t>
            </a:r>
            <a:endParaRPr lang="it-IT" sz="4000" b="1" dirty="0">
              <a:solidFill>
                <a:srgbClr val="C00000"/>
              </a:solidFill>
            </a:endParaRPr>
          </a:p>
        </p:txBody>
      </p:sp>
      <p:sp>
        <p:nvSpPr>
          <p:cNvPr id="7" name="CasellaDiTesto 6">
            <a:extLst>
              <a:ext uri="{FF2B5EF4-FFF2-40B4-BE49-F238E27FC236}">
                <a16:creationId xmlns:a16="http://schemas.microsoft.com/office/drawing/2014/main" id="{4C3D209A-065A-47D9-BC68-BB96BBF744F6}"/>
              </a:ext>
            </a:extLst>
          </p:cNvPr>
          <p:cNvSpPr txBox="1"/>
          <p:nvPr/>
        </p:nvSpPr>
        <p:spPr>
          <a:xfrm>
            <a:off x="890517" y="1949187"/>
            <a:ext cx="6093724" cy="3046988"/>
          </a:xfrm>
          <a:prstGeom prst="rect">
            <a:avLst/>
          </a:prstGeom>
          <a:noFill/>
        </p:spPr>
        <p:txBody>
          <a:bodyPr wrap="square">
            <a:spAutoFit/>
          </a:bodyPr>
          <a:lstStyle/>
          <a:p>
            <a:r>
              <a:rPr lang="en-US" sz="3200" b="1" dirty="0"/>
              <a:t>Multiplication of force</a:t>
            </a:r>
          </a:p>
          <a:p>
            <a:endParaRPr lang="en-US" sz="3200" dirty="0"/>
          </a:p>
          <a:p>
            <a:endParaRPr lang="en-US" sz="3200" dirty="0"/>
          </a:p>
          <a:p>
            <a:endParaRPr lang="en-US" sz="3200" dirty="0"/>
          </a:p>
          <a:p>
            <a:r>
              <a:rPr lang="en-US" sz="3200" dirty="0"/>
              <a:t>Production detaches itself from physical </a:t>
            </a:r>
            <a:r>
              <a:rPr lang="en-US" sz="3200" dirty="0" err="1"/>
              <a:t>force,human</a:t>
            </a:r>
            <a:r>
              <a:rPr lang="en-US" sz="3200" dirty="0"/>
              <a:t> or animal</a:t>
            </a:r>
            <a:endParaRPr lang="it-IT" sz="3200" dirty="0"/>
          </a:p>
        </p:txBody>
      </p:sp>
      <p:pic>
        <p:nvPicPr>
          <p:cNvPr id="9" name="Immagine 8">
            <a:extLst>
              <a:ext uri="{FF2B5EF4-FFF2-40B4-BE49-F238E27FC236}">
                <a16:creationId xmlns:a16="http://schemas.microsoft.com/office/drawing/2014/main" id="{FF499E86-D6C8-4BFB-B1F2-6E79CFE4D773}"/>
              </a:ext>
            </a:extLst>
          </p:cNvPr>
          <p:cNvPicPr>
            <a:picLocks noChangeAspect="1"/>
          </p:cNvPicPr>
          <p:nvPr/>
        </p:nvPicPr>
        <p:blipFill>
          <a:blip r:embed="rId2"/>
          <a:stretch>
            <a:fillRect/>
          </a:stretch>
        </p:blipFill>
        <p:spPr>
          <a:xfrm>
            <a:off x="6294386" y="2066571"/>
            <a:ext cx="5144218" cy="3886742"/>
          </a:xfrm>
          <a:prstGeom prst="rect">
            <a:avLst/>
          </a:prstGeom>
        </p:spPr>
      </p:pic>
      <p:sp>
        <p:nvSpPr>
          <p:cNvPr id="10" name="Freccia in giù 9">
            <a:extLst>
              <a:ext uri="{FF2B5EF4-FFF2-40B4-BE49-F238E27FC236}">
                <a16:creationId xmlns:a16="http://schemas.microsoft.com/office/drawing/2014/main" id="{9A377BC8-FAF3-4D95-8593-92E11D4FE47D}"/>
              </a:ext>
            </a:extLst>
          </p:cNvPr>
          <p:cNvSpPr/>
          <p:nvPr/>
        </p:nvSpPr>
        <p:spPr>
          <a:xfrm>
            <a:off x="2838734" y="2879678"/>
            <a:ext cx="777923" cy="941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6491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A797BF1-28CC-4DA9-A16F-098E8A470793}"/>
              </a:ext>
            </a:extLst>
          </p:cNvPr>
          <p:cNvSpPr txBox="1"/>
          <p:nvPr/>
        </p:nvSpPr>
        <p:spPr>
          <a:xfrm>
            <a:off x="489528" y="494207"/>
            <a:ext cx="8746836" cy="707886"/>
          </a:xfrm>
          <a:prstGeom prst="rect">
            <a:avLst/>
          </a:prstGeom>
          <a:noFill/>
        </p:spPr>
        <p:txBody>
          <a:bodyPr wrap="square">
            <a:spAutoFit/>
          </a:bodyPr>
          <a:lstStyle/>
          <a:p>
            <a:r>
              <a:rPr lang="en-US" sz="4000" b="1" dirty="0">
                <a:solidFill>
                  <a:srgbClr val="C00000"/>
                </a:solidFill>
              </a:rPr>
              <a:t>Factory 4.0 and "intelligent machines"</a:t>
            </a:r>
            <a:endParaRPr lang="it-IT" sz="4000" b="1" dirty="0">
              <a:solidFill>
                <a:srgbClr val="C00000"/>
              </a:solidFill>
            </a:endParaRPr>
          </a:p>
        </p:txBody>
      </p:sp>
      <p:sp>
        <p:nvSpPr>
          <p:cNvPr id="7" name="CasellaDiTesto 6">
            <a:extLst>
              <a:ext uri="{FF2B5EF4-FFF2-40B4-BE49-F238E27FC236}">
                <a16:creationId xmlns:a16="http://schemas.microsoft.com/office/drawing/2014/main" id="{54AB48E9-1D3B-47D7-82DA-C6953D67B487}"/>
              </a:ext>
            </a:extLst>
          </p:cNvPr>
          <p:cNvSpPr txBox="1"/>
          <p:nvPr/>
        </p:nvSpPr>
        <p:spPr>
          <a:xfrm>
            <a:off x="628073" y="1621273"/>
            <a:ext cx="6096000" cy="3970318"/>
          </a:xfrm>
          <a:prstGeom prst="rect">
            <a:avLst/>
          </a:prstGeom>
          <a:noFill/>
        </p:spPr>
        <p:txBody>
          <a:bodyPr wrap="square">
            <a:spAutoFit/>
          </a:bodyPr>
          <a:lstStyle/>
          <a:p>
            <a:pPr marL="285750" indent="-285750">
              <a:buFont typeface="Arial" panose="020B0604020202020204" pitchFamily="34" charset="0"/>
              <a:buChar char="•"/>
            </a:pPr>
            <a:r>
              <a:rPr lang="en-US" sz="2800" dirty="0"/>
              <a:t>Introduction of </a:t>
            </a:r>
            <a:r>
              <a:rPr lang="en-US" sz="2800" b="1" dirty="0"/>
              <a:t>"external" elements to the machine </a:t>
            </a:r>
            <a:r>
              <a:rPr lang="en-US" sz="2800" dirty="0"/>
              <a:t>that allow you </a:t>
            </a:r>
            <a:r>
              <a:rPr lang="en-US" sz="2800" b="1" dirty="0"/>
              <a:t>to interact with the surrounding world</a:t>
            </a:r>
          </a:p>
          <a:p>
            <a:pPr marL="285750" indent="-285750">
              <a:buFont typeface="Arial" panose="020B0604020202020204" pitchFamily="34" charset="0"/>
              <a:buChar char="•"/>
            </a:pPr>
            <a:r>
              <a:rPr lang="en-US" sz="2800" b="1" dirty="0"/>
              <a:t>Smart machines </a:t>
            </a:r>
            <a:r>
              <a:rPr lang="en-US" sz="2800" dirty="0"/>
              <a:t>supervised by </a:t>
            </a:r>
            <a:r>
              <a:rPr lang="en-US" sz="2800" b="1" dirty="0"/>
              <a:t>dedicated control systems </a:t>
            </a:r>
            <a:r>
              <a:rPr lang="en-US" sz="2800" dirty="0"/>
              <a:t>that they </a:t>
            </a:r>
            <a:r>
              <a:rPr lang="en-US" sz="2800" b="1" dirty="0"/>
              <a:t>promote flexibility and interconnection </a:t>
            </a:r>
            <a:r>
              <a:rPr lang="en-US" sz="2800" dirty="0"/>
              <a:t>with other systems</a:t>
            </a:r>
          </a:p>
          <a:p>
            <a:pPr marL="285750" indent="-285750">
              <a:buFont typeface="Arial" panose="020B0604020202020204" pitchFamily="34" charset="0"/>
              <a:buChar char="•"/>
            </a:pPr>
            <a:r>
              <a:rPr lang="en-US" sz="2800" b="1" dirty="0"/>
              <a:t>Cyber-physical places </a:t>
            </a:r>
            <a:r>
              <a:rPr lang="en-US" sz="2800" dirty="0"/>
              <a:t>where the </a:t>
            </a:r>
            <a:r>
              <a:rPr lang="en-US" sz="2800" b="1" dirty="0"/>
              <a:t>real world</a:t>
            </a:r>
            <a:r>
              <a:rPr lang="en-US" sz="2800" dirty="0"/>
              <a:t> is the </a:t>
            </a:r>
            <a:r>
              <a:rPr lang="en-US" sz="2800" b="1" dirty="0"/>
              <a:t>digital world </a:t>
            </a:r>
            <a:r>
              <a:rPr lang="en-US" sz="2800" dirty="0"/>
              <a:t>will integrate</a:t>
            </a:r>
            <a:endParaRPr lang="it-IT" sz="2800" dirty="0"/>
          </a:p>
        </p:txBody>
      </p:sp>
      <p:pic>
        <p:nvPicPr>
          <p:cNvPr id="9" name="Immagine 8">
            <a:extLst>
              <a:ext uri="{FF2B5EF4-FFF2-40B4-BE49-F238E27FC236}">
                <a16:creationId xmlns:a16="http://schemas.microsoft.com/office/drawing/2014/main" id="{8BAEA91E-2C75-4D31-8F73-0896E29E10F9}"/>
              </a:ext>
            </a:extLst>
          </p:cNvPr>
          <p:cNvPicPr>
            <a:picLocks noChangeAspect="1"/>
          </p:cNvPicPr>
          <p:nvPr/>
        </p:nvPicPr>
        <p:blipFill>
          <a:blip r:embed="rId2"/>
          <a:stretch>
            <a:fillRect/>
          </a:stretch>
        </p:blipFill>
        <p:spPr>
          <a:xfrm>
            <a:off x="6724073" y="1920271"/>
            <a:ext cx="5020376" cy="3372321"/>
          </a:xfrm>
          <a:prstGeom prst="rect">
            <a:avLst/>
          </a:prstGeom>
        </p:spPr>
      </p:pic>
    </p:spTree>
    <p:extLst>
      <p:ext uri="{BB962C8B-B14F-4D97-AF65-F5344CB8AC3E}">
        <p14:creationId xmlns:p14="http://schemas.microsoft.com/office/powerpoint/2010/main" val="1488116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8288367-C807-4155-9EC8-6D8E6A3E0BB2}"/>
              </a:ext>
            </a:extLst>
          </p:cNvPr>
          <p:cNvSpPr txBox="1"/>
          <p:nvPr/>
        </p:nvSpPr>
        <p:spPr>
          <a:xfrm>
            <a:off x="452582" y="390297"/>
            <a:ext cx="6096000" cy="1323439"/>
          </a:xfrm>
          <a:prstGeom prst="rect">
            <a:avLst/>
          </a:prstGeom>
          <a:noFill/>
        </p:spPr>
        <p:txBody>
          <a:bodyPr wrap="square">
            <a:spAutoFit/>
          </a:bodyPr>
          <a:lstStyle/>
          <a:p>
            <a:r>
              <a:rPr lang="it-IT" sz="4000" b="1" dirty="0">
                <a:solidFill>
                  <a:srgbClr val="C00000"/>
                </a:solidFill>
              </a:rPr>
              <a:t>Production and interaction “machine-machine”</a:t>
            </a:r>
          </a:p>
        </p:txBody>
      </p:sp>
      <p:sp>
        <p:nvSpPr>
          <p:cNvPr id="7" name="CasellaDiTesto 6">
            <a:extLst>
              <a:ext uri="{FF2B5EF4-FFF2-40B4-BE49-F238E27FC236}">
                <a16:creationId xmlns:a16="http://schemas.microsoft.com/office/drawing/2014/main" id="{3D1AD40A-9ED8-4B22-9CF7-F2620E56D877}"/>
              </a:ext>
            </a:extLst>
          </p:cNvPr>
          <p:cNvSpPr txBox="1"/>
          <p:nvPr/>
        </p:nvSpPr>
        <p:spPr>
          <a:xfrm>
            <a:off x="452582" y="1787804"/>
            <a:ext cx="7924800" cy="3785652"/>
          </a:xfrm>
          <a:prstGeom prst="rect">
            <a:avLst/>
          </a:prstGeom>
          <a:noFill/>
        </p:spPr>
        <p:txBody>
          <a:bodyPr wrap="square">
            <a:spAutoFit/>
          </a:bodyPr>
          <a:lstStyle/>
          <a:p>
            <a:pPr rtl="0"/>
            <a:r>
              <a:rPr lang="en-US" sz="2400" dirty="0">
                <a:solidFill>
                  <a:srgbClr val="000000"/>
                </a:solidFill>
                <a:effectLst/>
              </a:rPr>
              <a:t>The </a:t>
            </a:r>
            <a:r>
              <a:rPr lang="en-US" sz="2400" b="1" dirty="0">
                <a:solidFill>
                  <a:srgbClr val="000000"/>
                </a:solidFill>
                <a:effectLst/>
              </a:rPr>
              <a:t>production</a:t>
            </a:r>
            <a:r>
              <a:rPr lang="en-US" sz="2400" dirty="0">
                <a:solidFill>
                  <a:srgbClr val="000000"/>
                </a:solidFill>
                <a:effectLst/>
              </a:rPr>
              <a:t> will include direct interaction </a:t>
            </a:r>
            <a:r>
              <a:rPr lang="en-US" sz="2400" b="1" dirty="0">
                <a:solidFill>
                  <a:srgbClr val="000000"/>
                </a:solidFill>
                <a:effectLst/>
              </a:rPr>
              <a:t>"Machine-machine"</a:t>
            </a:r>
            <a:r>
              <a:rPr lang="en-US" sz="2400" dirty="0">
                <a:solidFill>
                  <a:srgbClr val="000000"/>
                </a:solidFill>
                <a:effectLst/>
              </a:rPr>
              <a:t> , as well as "man-machine". Thanks to this interaction, a </a:t>
            </a:r>
            <a:r>
              <a:rPr lang="en-US" sz="2400" b="1" dirty="0">
                <a:solidFill>
                  <a:srgbClr val="000000"/>
                </a:solidFill>
                <a:effectLst/>
              </a:rPr>
              <a:t>continuous circular process of data production, data analysis and maintenance and reconfiguration of production processes</a:t>
            </a:r>
            <a:r>
              <a:rPr lang="en-US" sz="2400" dirty="0">
                <a:solidFill>
                  <a:srgbClr val="000000"/>
                </a:solidFill>
                <a:effectLst/>
              </a:rPr>
              <a:t>, the effects of which, in part already observable, are disruptive: </a:t>
            </a:r>
          </a:p>
          <a:p>
            <a:pPr marL="342900" indent="-342900" rtl="0">
              <a:buFont typeface="Arial" panose="020B0604020202020204" pitchFamily="34" charset="0"/>
              <a:buChar char="•"/>
            </a:pPr>
            <a:r>
              <a:rPr lang="en-US" sz="2400" dirty="0">
                <a:solidFill>
                  <a:srgbClr val="000000"/>
                </a:solidFill>
                <a:effectLst/>
              </a:rPr>
              <a:t>previously unimaginable levels of flexibility, </a:t>
            </a:r>
          </a:p>
          <a:p>
            <a:pPr marL="342900" indent="-342900" rtl="0">
              <a:buFont typeface="Arial" panose="020B0604020202020204" pitchFamily="34" charset="0"/>
              <a:buChar char="•"/>
            </a:pPr>
            <a:r>
              <a:rPr lang="en-US" sz="2400" dirty="0">
                <a:solidFill>
                  <a:srgbClr val="000000"/>
                </a:solidFill>
                <a:effectLst/>
              </a:rPr>
              <a:t>high product customization, </a:t>
            </a:r>
          </a:p>
          <a:p>
            <a:pPr marL="342900" indent="-342900" rtl="0">
              <a:buFont typeface="Arial" panose="020B0604020202020204" pitchFamily="34" charset="0"/>
              <a:buChar char="•"/>
            </a:pPr>
            <a:r>
              <a:rPr lang="en-US" sz="2400" dirty="0">
                <a:solidFill>
                  <a:srgbClr val="000000"/>
                </a:solidFill>
                <a:effectLst/>
              </a:rPr>
              <a:t>dialogue in real time (or in any case reduced) between market, design, suppliers and production </a:t>
            </a:r>
          </a:p>
        </p:txBody>
      </p:sp>
      <p:pic>
        <p:nvPicPr>
          <p:cNvPr id="9" name="Immagine 8">
            <a:extLst>
              <a:ext uri="{FF2B5EF4-FFF2-40B4-BE49-F238E27FC236}">
                <a16:creationId xmlns:a16="http://schemas.microsoft.com/office/drawing/2014/main" id="{792D2344-0485-4369-8ACB-D931FDCCBF63}"/>
              </a:ext>
            </a:extLst>
          </p:cNvPr>
          <p:cNvPicPr>
            <a:picLocks noChangeAspect="1"/>
          </p:cNvPicPr>
          <p:nvPr/>
        </p:nvPicPr>
        <p:blipFill>
          <a:blip r:embed="rId2"/>
          <a:stretch>
            <a:fillRect/>
          </a:stretch>
        </p:blipFill>
        <p:spPr>
          <a:xfrm>
            <a:off x="7803435" y="1734518"/>
            <a:ext cx="4029637" cy="3553321"/>
          </a:xfrm>
          <a:prstGeom prst="rect">
            <a:avLst/>
          </a:prstGeom>
        </p:spPr>
      </p:pic>
    </p:spTree>
    <p:extLst>
      <p:ext uri="{BB962C8B-B14F-4D97-AF65-F5344CB8AC3E}">
        <p14:creationId xmlns:p14="http://schemas.microsoft.com/office/powerpoint/2010/main" val="1126659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C160BBD-BE60-49E1-89CD-C373580FE35D}"/>
              </a:ext>
            </a:extLst>
          </p:cNvPr>
          <p:cNvSpPr txBox="1"/>
          <p:nvPr/>
        </p:nvSpPr>
        <p:spPr>
          <a:xfrm>
            <a:off x="350982" y="327952"/>
            <a:ext cx="10723418" cy="1323439"/>
          </a:xfrm>
          <a:prstGeom prst="rect">
            <a:avLst/>
          </a:prstGeom>
          <a:noFill/>
        </p:spPr>
        <p:txBody>
          <a:bodyPr wrap="square">
            <a:spAutoFit/>
          </a:bodyPr>
          <a:lstStyle/>
          <a:p>
            <a:r>
              <a:rPr lang="en-US" sz="4000" b="1" dirty="0">
                <a:solidFill>
                  <a:srgbClr val="C00000"/>
                </a:solidFill>
              </a:rPr>
              <a:t>Robotics and advanced automation:</a:t>
            </a:r>
          </a:p>
          <a:p>
            <a:r>
              <a:rPr lang="en-US" sz="4000" b="1" dirty="0">
                <a:solidFill>
                  <a:srgbClr val="C00000"/>
                </a:solidFill>
              </a:rPr>
              <a:t>cyber-physical systems</a:t>
            </a:r>
            <a:endParaRPr lang="it-IT" sz="4000" b="1" dirty="0">
              <a:solidFill>
                <a:srgbClr val="C00000"/>
              </a:solidFill>
            </a:endParaRPr>
          </a:p>
        </p:txBody>
      </p:sp>
      <p:sp>
        <p:nvSpPr>
          <p:cNvPr id="7" name="CasellaDiTesto 6">
            <a:extLst>
              <a:ext uri="{FF2B5EF4-FFF2-40B4-BE49-F238E27FC236}">
                <a16:creationId xmlns:a16="http://schemas.microsoft.com/office/drawing/2014/main" id="{A91D6E8A-D406-4BAF-B243-0864598C7FB1}"/>
              </a:ext>
            </a:extLst>
          </p:cNvPr>
          <p:cNvSpPr txBox="1"/>
          <p:nvPr/>
        </p:nvSpPr>
        <p:spPr>
          <a:xfrm>
            <a:off x="350981" y="1898457"/>
            <a:ext cx="6437745" cy="3785652"/>
          </a:xfrm>
          <a:prstGeom prst="rect">
            <a:avLst/>
          </a:prstGeom>
          <a:noFill/>
        </p:spPr>
        <p:txBody>
          <a:bodyPr wrap="square">
            <a:spAutoFit/>
          </a:bodyPr>
          <a:lstStyle/>
          <a:p>
            <a:r>
              <a:rPr lang="en-US" sz="2400" dirty="0">
                <a:solidFill>
                  <a:srgbClr val="000000"/>
                </a:solidFill>
                <a:effectLst/>
              </a:rPr>
              <a:t>With the introduction of the concepts of "Internet of Things" and the move towards Industry 4.0, it is possible to manage global networks that incorporate and integrate machinery, logistics systems and production structures, in the form of </a:t>
            </a:r>
            <a:r>
              <a:rPr lang="en-US" sz="2400" b="1" dirty="0">
                <a:solidFill>
                  <a:srgbClr val="000000"/>
                </a:solidFill>
                <a:effectLst/>
              </a:rPr>
              <a:t>cyber-physical production systems</a:t>
            </a:r>
            <a:r>
              <a:rPr lang="en-US" sz="2400" dirty="0">
                <a:solidFill>
                  <a:srgbClr val="000000"/>
                </a:solidFill>
                <a:effectLst/>
              </a:rPr>
              <a:t>, or </a:t>
            </a:r>
            <a:r>
              <a:rPr lang="en-US" sz="2400" b="1" dirty="0">
                <a:solidFill>
                  <a:srgbClr val="000000"/>
                </a:solidFill>
                <a:effectLst/>
              </a:rPr>
              <a:t>intelligent systems that, integrating cybernetic technologies, allow an immediate and flexible interaction with the elements of the physical reality in which they are immersed </a:t>
            </a:r>
          </a:p>
        </p:txBody>
      </p:sp>
      <p:pic>
        <p:nvPicPr>
          <p:cNvPr id="9" name="Immagine 8">
            <a:extLst>
              <a:ext uri="{FF2B5EF4-FFF2-40B4-BE49-F238E27FC236}">
                <a16:creationId xmlns:a16="http://schemas.microsoft.com/office/drawing/2014/main" id="{A9836F14-890A-47BF-B9C4-DA9BAEAE7220}"/>
              </a:ext>
            </a:extLst>
          </p:cNvPr>
          <p:cNvPicPr>
            <a:picLocks noChangeAspect="1"/>
          </p:cNvPicPr>
          <p:nvPr/>
        </p:nvPicPr>
        <p:blipFill>
          <a:blip r:embed="rId2"/>
          <a:stretch>
            <a:fillRect/>
          </a:stretch>
        </p:blipFill>
        <p:spPr>
          <a:xfrm>
            <a:off x="6894046" y="1538023"/>
            <a:ext cx="4610743" cy="3781953"/>
          </a:xfrm>
          <a:prstGeom prst="rect">
            <a:avLst/>
          </a:prstGeom>
        </p:spPr>
      </p:pic>
    </p:spTree>
    <p:extLst>
      <p:ext uri="{BB962C8B-B14F-4D97-AF65-F5344CB8AC3E}">
        <p14:creationId xmlns:p14="http://schemas.microsoft.com/office/powerpoint/2010/main" val="236172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23E7A61-6727-4EF2-83B0-37D467004C06}"/>
              </a:ext>
            </a:extLst>
          </p:cNvPr>
          <p:cNvSpPr txBox="1"/>
          <p:nvPr/>
        </p:nvSpPr>
        <p:spPr>
          <a:xfrm>
            <a:off x="471053" y="466498"/>
            <a:ext cx="9347201" cy="1323439"/>
          </a:xfrm>
          <a:prstGeom prst="rect">
            <a:avLst/>
          </a:prstGeom>
          <a:noFill/>
        </p:spPr>
        <p:txBody>
          <a:bodyPr wrap="square">
            <a:spAutoFit/>
          </a:bodyPr>
          <a:lstStyle/>
          <a:p>
            <a:r>
              <a:rPr lang="en-US" sz="4000" b="1" dirty="0">
                <a:solidFill>
                  <a:srgbClr val="C00000"/>
                </a:solidFill>
              </a:rPr>
              <a:t>Robotics and advanced automation:</a:t>
            </a:r>
          </a:p>
          <a:p>
            <a:r>
              <a:rPr lang="en-US" sz="4000" b="1" dirty="0">
                <a:solidFill>
                  <a:srgbClr val="C00000"/>
                </a:solidFill>
              </a:rPr>
              <a:t>cyber-physical systems</a:t>
            </a:r>
            <a:endParaRPr lang="it-IT" sz="4000" b="1" dirty="0">
              <a:solidFill>
                <a:srgbClr val="C00000"/>
              </a:solidFill>
            </a:endParaRPr>
          </a:p>
        </p:txBody>
      </p:sp>
      <p:sp>
        <p:nvSpPr>
          <p:cNvPr id="7" name="CasellaDiTesto 6">
            <a:extLst>
              <a:ext uri="{FF2B5EF4-FFF2-40B4-BE49-F238E27FC236}">
                <a16:creationId xmlns:a16="http://schemas.microsoft.com/office/drawing/2014/main" id="{B2A43839-6C3D-49FA-B2DC-6B0BB9B58B85}"/>
              </a:ext>
            </a:extLst>
          </p:cNvPr>
          <p:cNvSpPr txBox="1"/>
          <p:nvPr/>
        </p:nvSpPr>
        <p:spPr>
          <a:xfrm>
            <a:off x="471053" y="2210276"/>
            <a:ext cx="11120583" cy="3416320"/>
          </a:xfrm>
          <a:prstGeom prst="rect">
            <a:avLst/>
          </a:prstGeom>
          <a:noFill/>
        </p:spPr>
        <p:txBody>
          <a:bodyPr wrap="square">
            <a:spAutoFit/>
          </a:bodyPr>
          <a:lstStyle/>
          <a:p>
            <a:pPr marL="342900" indent="-342900" rtl="0">
              <a:buFont typeface="Arial" panose="020B0604020202020204" pitchFamily="34" charset="0"/>
              <a:buChar char="•"/>
            </a:pPr>
            <a:r>
              <a:rPr lang="en-US" sz="2400" b="1" dirty="0">
                <a:solidFill>
                  <a:srgbClr val="000000"/>
                </a:solidFill>
                <a:effectLst/>
              </a:rPr>
              <a:t>New possibilities of complex human-machine interaction and artificial intelligence </a:t>
            </a:r>
            <a:r>
              <a:rPr lang="en-US" sz="2400" dirty="0">
                <a:solidFill>
                  <a:srgbClr val="000000"/>
                </a:solidFill>
                <a:effectLst/>
              </a:rPr>
              <a:t>in fact, they allow a reduction of errors, times and costs and an improvement of productivity and process safety. </a:t>
            </a:r>
          </a:p>
          <a:p>
            <a:pPr marL="342900" indent="-342900" rtl="0">
              <a:buFont typeface="Arial" panose="020B0604020202020204" pitchFamily="34" charset="0"/>
              <a:buChar char="•"/>
            </a:pPr>
            <a:endParaRPr lang="en-US" sz="2400" dirty="0">
              <a:solidFill>
                <a:srgbClr val="000000"/>
              </a:solidFill>
              <a:effectLst/>
            </a:endParaRPr>
          </a:p>
          <a:p>
            <a:pPr marL="342900" indent="-342900">
              <a:buFont typeface="Arial" panose="020B0604020202020204" pitchFamily="34" charset="0"/>
              <a:buChar char="•"/>
            </a:pPr>
            <a:r>
              <a:rPr lang="en-US" sz="2400" dirty="0">
                <a:solidFill>
                  <a:srgbClr val="000000"/>
                </a:solidFill>
                <a:effectLst/>
              </a:rPr>
              <a:t>Through cyber-physical production systems it is also possible to develop a </a:t>
            </a:r>
            <a:r>
              <a:rPr lang="en-US" sz="2400" b="1" dirty="0">
                <a:solidFill>
                  <a:srgbClr val="000000"/>
                </a:solidFill>
                <a:effectLst/>
              </a:rPr>
              <a:t>new one “Modular production automation” where the control systems are composed of more intelligent elements</a:t>
            </a:r>
            <a:r>
              <a:rPr lang="en-US" sz="2400" dirty="0">
                <a:solidFill>
                  <a:srgbClr val="000000"/>
                </a:solidFill>
                <a:effectLst/>
              </a:rPr>
              <a:t>, able to adapt in real time to the context in a system where the robot is integrated with the human workforce in a complete and safe way, giving life to processes production even more streamlined and efficient. </a:t>
            </a:r>
          </a:p>
        </p:txBody>
      </p:sp>
    </p:spTree>
    <p:extLst>
      <p:ext uri="{BB962C8B-B14F-4D97-AF65-F5344CB8AC3E}">
        <p14:creationId xmlns:p14="http://schemas.microsoft.com/office/powerpoint/2010/main" val="2168296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C0A42A1-E0E7-40E1-8987-AE3B31600F34}"/>
              </a:ext>
            </a:extLst>
          </p:cNvPr>
          <p:cNvSpPr txBox="1"/>
          <p:nvPr/>
        </p:nvSpPr>
        <p:spPr>
          <a:xfrm>
            <a:off x="517237" y="512680"/>
            <a:ext cx="7943272" cy="707886"/>
          </a:xfrm>
          <a:prstGeom prst="rect">
            <a:avLst/>
          </a:prstGeom>
          <a:noFill/>
        </p:spPr>
        <p:txBody>
          <a:bodyPr wrap="square">
            <a:spAutoFit/>
          </a:bodyPr>
          <a:lstStyle/>
          <a:p>
            <a:r>
              <a:rPr lang="en-US" sz="4000" b="1" dirty="0">
                <a:solidFill>
                  <a:srgbClr val="C00000"/>
                </a:solidFill>
              </a:rPr>
              <a:t>Segmentation of the supply chain</a:t>
            </a:r>
            <a:endParaRPr lang="it-IT" sz="4000" b="1" dirty="0">
              <a:solidFill>
                <a:srgbClr val="C00000"/>
              </a:solidFill>
            </a:endParaRPr>
          </a:p>
        </p:txBody>
      </p:sp>
      <p:sp>
        <p:nvSpPr>
          <p:cNvPr id="7" name="CasellaDiTesto 6">
            <a:extLst>
              <a:ext uri="{FF2B5EF4-FFF2-40B4-BE49-F238E27FC236}">
                <a16:creationId xmlns:a16="http://schemas.microsoft.com/office/drawing/2014/main" id="{E31FE1CF-5C88-436F-BE96-576221F54206}"/>
              </a:ext>
            </a:extLst>
          </p:cNvPr>
          <p:cNvSpPr txBox="1"/>
          <p:nvPr/>
        </p:nvSpPr>
        <p:spPr>
          <a:xfrm>
            <a:off x="517237" y="1575414"/>
            <a:ext cx="10769599" cy="4154984"/>
          </a:xfrm>
          <a:prstGeom prst="rect">
            <a:avLst/>
          </a:prstGeom>
          <a:noFill/>
        </p:spPr>
        <p:txBody>
          <a:bodyPr wrap="square">
            <a:spAutoFit/>
          </a:bodyPr>
          <a:lstStyle/>
          <a:p>
            <a:pPr marL="342900" indent="-342900" rtl="0">
              <a:buFont typeface="Arial" panose="020B0604020202020204" pitchFamily="34" charset="0"/>
              <a:buChar char="•"/>
            </a:pPr>
            <a:r>
              <a:rPr lang="en-US" sz="2400" dirty="0">
                <a:solidFill>
                  <a:srgbClr val="000000"/>
                </a:solidFill>
                <a:effectLst/>
              </a:rPr>
              <a:t>The </a:t>
            </a:r>
            <a:r>
              <a:rPr lang="en-US" sz="2400" b="1" dirty="0">
                <a:solidFill>
                  <a:srgbClr val="000000"/>
                </a:solidFill>
                <a:effectLst/>
              </a:rPr>
              <a:t>ability to segment supply chains </a:t>
            </a:r>
            <a:r>
              <a:rPr lang="en-US" sz="2400" dirty="0">
                <a:solidFill>
                  <a:srgbClr val="000000"/>
                </a:solidFill>
                <a:effectLst/>
              </a:rPr>
              <a:t>will also become indispensable (Supply Chain) to reconcile customer requests with the need to maximize the profitability of production processes. </a:t>
            </a:r>
          </a:p>
          <a:p>
            <a:pPr marL="342900" indent="-342900" rtl="0">
              <a:buFont typeface="Arial" panose="020B0604020202020204" pitchFamily="34" charset="0"/>
              <a:buChar char="•"/>
            </a:pPr>
            <a:endParaRPr lang="en-US" sz="2400" dirty="0">
              <a:solidFill>
                <a:srgbClr val="000000"/>
              </a:solidFill>
              <a:effectLst/>
            </a:endParaRPr>
          </a:p>
          <a:p>
            <a:pPr marL="342900" indent="-342900" rtl="0">
              <a:buFont typeface="Arial" panose="020B0604020202020204" pitchFamily="34" charset="0"/>
              <a:buChar char="•"/>
            </a:pPr>
            <a:r>
              <a:rPr lang="en-US" sz="2400" dirty="0">
                <a:solidFill>
                  <a:srgbClr val="000000"/>
                </a:solidFill>
                <a:effectLst/>
              </a:rPr>
              <a:t>The segmentation of the Supply Chain can in fact contribute significantly to the </a:t>
            </a:r>
            <a:r>
              <a:rPr lang="en-US" sz="2400" b="1" dirty="0">
                <a:solidFill>
                  <a:srgbClr val="000000"/>
                </a:solidFill>
                <a:effectLst/>
              </a:rPr>
              <a:t>economic profitability </a:t>
            </a:r>
            <a:r>
              <a:rPr lang="en-US" sz="2400" dirty="0">
                <a:solidFill>
                  <a:srgbClr val="000000"/>
                </a:solidFill>
                <a:effectLst/>
              </a:rPr>
              <a:t>and the </a:t>
            </a:r>
            <a:r>
              <a:rPr lang="en-US" sz="2400" b="1" dirty="0">
                <a:solidFill>
                  <a:srgbClr val="000000"/>
                </a:solidFill>
                <a:effectLst/>
              </a:rPr>
              <a:t>differentiation of goods and services</a:t>
            </a:r>
            <a:r>
              <a:rPr lang="en-US" sz="2400" dirty="0">
                <a:solidFill>
                  <a:srgbClr val="000000"/>
                </a:solidFill>
                <a:effectLst/>
              </a:rPr>
              <a:t> offered by businesses manufacturing. </a:t>
            </a:r>
          </a:p>
          <a:p>
            <a:pPr marL="342900" indent="-342900" rtl="0">
              <a:buFont typeface="Arial" panose="020B0604020202020204" pitchFamily="34" charset="0"/>
              <a:buChar char="•"/>
            </a:pPr>
            <a:endParaRPr lang="en-US" sz="2400" dirty="0">
              <a:solidFill>
                <a:srgbClr val="000000"/>
              </a:solidFill>
              <a:effectLst/>
            </a:endParaRPr>
          </a:p>
          <a:p>
            <a:pPr marL="342900" indent="-342900" rtl="0">
              <a:buFont typeface="Arial" panose="020B0604020202020204" pitchFamily="34" charset="0"/>
              <a:buChar char="•"/>
            </a:pPr>
            <a:r>
              <a:rPr lang="en-US" sz="2400" dirty="0">
                <a:solidFill>
                  <a:srgbClr val="000000"/>
                </a:solidFill>
                <a:effectLst/>
              </a:rPr>
              <a:t>In other words, the segmentation of the supply chain represents a business process and a key ability to ensure that </a:t>
            </a:r>
            <a:r>
              <a:rPr lang="en-US" sz="2400" b="1" dirty="0">
                <a:solidFill>
                  <a:srgbClr val="000000"/>
                </a:solidFill>
                <a:effectLst/>
              </a:rPr>
              <a:t>business objectives are achieved despite criticalities that characterize daily operations</a:t>
            </a:r>
            <a:r>
              <a:rPr lang="en-US" sz="2400" dirty="0">
                <a:solidFill>
                  <a:srgbClr val="000000"/>
                </a:solidFill>
                <a:effectLst/>
              </a:rPr>
              <a:t>. </a:t>
            </a:r>
          </a:p>
        </p:txBody>
      </p:sp>
    </p:spTree>
    <p:extLst>
      <p:ext uri="{BB962C8B-B14F-4D97-AF65-F5344CB8AC3E}">
        <p14:creationId xmlns:p14="http://schemas.microsoft.com/office/powerpoint/2010/main" val="339215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18D23C-1F6B-4910-89F0-968FBCA7C5D2}"/>
              </a:ext>
            </a:extLst>
          </p:cNvPr>
          <p:cNvSpPr txBox="1"/>
          <p:nvPr/>
        </p:nvSpPr>
        <p:spPr>
          <a:xfrm>
            <a:off x="452583" y="448025"/>
            <a:ext cx="7943272" cy="707886"/>
          </a:xfrm>
          <a:prstGeom prst="rect">
            <a:avLst/>
          </a:prstGeom>
          <a:noFill/>
        </p:spPr>
        <p:txBody>
          <a:bodyPr wrap="square">
            <a:spAutoFit/>
          </a:bodyPr>
          <a:lstStyle/>
          <a:p>
            <a:r>
              <a:rPr lang="en-US" sz="4000" b="1" dirty="0">
                <a:solidFill>
                  <a:srgbClr val="C00000"/>
                </a:solidFill>
              </a:rPr>
              <a:t>Pushed connectivity and value chain</a:t>
            </a:r>
            <a:endParaRPr lang="it-IT" sz="4000" b="1" dirty="0">
              <a:solidFill>
                <a:srgbClr val="C00000"/>
              </a:solidFill>
            </a:endParaRPr>
          </a:p>
        </p:txBody>
      </p:sp>
      <p:sp>
        <p:nvSpPr>
          <p:cNvPr id="7" name="CasellaDiTesto 6">
            <a:extLst>
              <a:ext uri="{FF2B5EF4-FFF2-40B4-BE49-F238E27FC236}">
                <a16:creationId xmlns:a16="http://schemas.microsoft.com/office/drawing/2014/main" id="{805B6B08-C910-4529-81F0-059BDDECDDEB}"/>
              </a:ext>
            </a:extLst>
          </p:cNvPr>
          <p:cNvSpPr txBox="1"/>
          <p:nvPr/>
        </p:nvSpPr>
        <p:spPr>
          <a:xfrm>
            <a:off x="452583" y="1436960"/>
            <a:ext cx="8266544" cy="4893647"/>
          </a:xfrm>
          <a:prstGeom prst="rect">
            <a:avLst/>
          </a:prstGeom>
          <a:noFill/>
        </p:spPr>
        <p:txBody>
          <a:bodyPr wrap="square">
            <a:spAutoFit/>
          </a:bodyPr>
          <a:lstStyle/>
          <a:p>
            <a:pPr marL="342900" indent="-342900" rtl="0">
              <a:buFont typeface="Arial" panose="020B0604020202020204" pitchFamily="34" charset="0"/>
              <a:buChar char="•"/>
            </a:pPr>
            <a:r>
              <a:rPr lang="en-US" sz="2400" b="1" dirty="0">
                <a:solidFill>
                  <a:srgbClr val="000000"/>
                </a:solidFill>
                <a:effectLst/>
              </a:rPr>
              <a:t>Modern manufacturing </a:t>
            </a:r>
            <a:r>
              <a:rPr lang="en-US" sz="2400" dirty="0">
                <a:solidFill>
                  <a:srgbClr val="000000"/>
                </a:solidFill>
                <a:effectLst/>
              </a:rPr>
              <a:t>requires </a:t>
            </a:r>
            <a:r>
              <a:rPr lang="en-US" sz="2400" b="1" dirty="0">
                <a:solidFill>
                  <a:srgbClr val="000000"/>
                </a:solidFill>
                <a:effectLst/>
              </a:rPr>
              <a:t>deeply connected factories and ICT environments</a:t>
            </a:r>
            <a:r>
              <a:rPr lang="en-US" sz="2400" dirty="0">
                <a:solidFill>
                  <a:srgbClr val="000000"/>
                </a:solidFill>
                <a:effectLst/>
              </a:rPr>
              <a:t>. In many industrial plants this connection is still based on proprietary and realized systems for a single customer, but these protected areas are already in fact attacked by technologies Internet thanks to which the scope of Industry 4.0 can go beyond the single one business. </a:t>
            </a:r>
          </a:p>
          <a:p>
            <a:pPr marL="342900" indent="-342900" rtl="0">
              <a:buFont typeface="Arial" panose="020B0604020202020204" pitchFamily="34" charset="0"/>
              <a:buChar char="•"/>
            </a:pPr>
            <a:endParaRPr lang="en-US" sz="2400" dirty="0">
              <a:solidFill>
                <a:srgbClr val="000000"/>
              </a:solidFill>
            </a:endParaRPr>
          </a:p>
          <a:p>
            <a:pPr marL="342900" indent="-342900" rtl="0">
              <a:buFont typeface="Arial" panose="020B0604020202020204" pitchFamily="34" charset="0"/>
              <a:buChar char="•"/>
            </a:pPr>
            <a:r>
              <a:rPr lang="en-US" sz="2400" dirty="0">
                <a:solidFill>
                  <a:srgbClr val="000000"/>
                </a:solidFill>
                <a:effectLst/>
              </a:rPr>
              <a:t>Thanks to </a:t>
            </a:r>
            <a:r>
              <a:rPr lang="en-US" sz="2400" b="1" dirty="0">
                <a:solidFill>
                  <a:srgbClr val="000000"/>
                </a:solidFill>
                <a:effectLst/>
              </a:rPr>
              <a:t>interconnection through fixed devices and furniture</a:t>
            </a:r>
            <a:r>
              <a:rPr lang="en-US" sz="2400" dirty="0">
                <a:solidFill>
                  <a:srgbClr val="000000"/>
                </a:solidFill>
                <a:effectLst/>
              </a:rPr>
              <a:t>, the entire </a:t>
            </a:r>
            <a:r>
              <a:rPr lang="en-US" sz="2400" b="1" dirty="0">
                <a:solidFill>
                  <a:srgbClr val="000000"/>
                </a:solidFill>
                <a:effectLst/>
              </a:rPr>
              <a:t>value chain is shortened and synchronizes </a:t>
            </a:r>
            <a:r>
              <a:rPr lang="en-US" sz="2400" dirty="0">
                <a:solidFill>
                  <a:srgbClr val="000000"/>
                </a:solidFill>
                <a:effectLst/>
              </a:rPr>
              <a:t>by improving the time of arrival on the market (time to market) and the ability to respond, even to anticipate, the tastes of customers, allowing the scale production even for very small batches (</a:t>
            </a:r>
            <a:r>
              <a:rPr lang="en-US" sz="2400" b="1" dirty="0">
                <a:solidFill>
                  <a:srgbClr val="000000"/>
                </a:solidFill>
                <a:effectLst/>
              </a:rPr>
              <a:t>mass customization</a:t>
            </a:r>
            <a:r>
              <a:rPr lang="en-US" sz="2400" dirty="0">
                <a:solidFill>
                  <a:srgbClr val="000000"/>
                </a:solidFill>
                <a:effectLst/>
              </a:rPr>
              <a:t>). </a:t>
            </a:r>
          </a:p>
        </p:txBody>
      </p:sp>
      <p:pic>
        <p:nvPicPr>
          <p:cNvPr id="9" name="Immagine 8">
            <a:extLst>
              <a:ext uri="{FF2B5EF4-FFF2-40B4-BE49-F238E27FC236}">
                <a16:creationId xmlns:a16="http://schemas.microsoft.com/office/drawing/2014/main" id="{FBBB2A5B-C62D-45C7-A405-DD3971BCEF6A}"/>
              </a:ext>
            </a:extLst>
          </p:cNvPr>
          <p:cNvPicPr>
            <a:picLocks noChangeAspect="1"/>
          </p:cNvPicPr>
          <p:nvPr/>
        </p:nvPicPr>
        <p:blipFill>
          <a:blip r:embed="rId2"/>
          <a:stretch>
            <a:fillRect/>
          </a:stretch>
        </p:blipFill>
        <p:spPr>
          <a:xfrm>
            <a:off x="8517653" y="2456873"/>
            <a:ext cx="3403016" cy="2558472"/>
          </a:xfrm>
          <a:prstGeom prst="rect">
            <a:avLst/>
          </a:prstGeom>
        </p:spPr>
      </p:pic>
    </p:spTree>
    <p:extLst>
      <p:ext uri="{BB962C8B-B14F-4D97-AF65-F5344CB8AC3E}">
        <p14:creationId xmlns:p14="http://schemas.microsoft.com/office/powerpoint/2010/main" val="2752147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7A2B96E-21A6-4052-ABA8-923D255643B3}"/>
              </a:ext>
            </a:extLst>
          </p:cNvPr>
          <p:cNvSpPr txBox="1"/>
          <p:nvPr/>
        </p:nvSpPr>
        <p:spPr>
          <a:xfrm>
            <a:off x="443346" y="448025"/>
            <a:ext cx="11748654" cy="1323439"/>
          </a:xfrm>
          <a:prstGeom prst="rect">
            <a:avLst/>
          </a:prstGeom>
          <a:noFill/>
        </p:spPr>
        <p:txBody>
          <a:bodyPr wrap="square">
            <a:spAutoFit/>
          </a:bodyPr>
          <a:lstStyle/>
          <a:p>
            <a:r>
              <a:rPr lang="en-US" sz="4000" b="1" dirty="0">
                <a:solidFill>
                  <a:srgbClr val="C00000"/>
                </a:solidFill>
              </a:rPr>
              <a:t>Digital contact with the customer and </a:t>
            </a:r>
          </a:p>
          <a:p>
            <a:r>
              <a:rPr lang="en-US" sz="4000" b="1" dirty="0">
                <a:solidFill>
                  <a:srgbClr val="C00000"/>
                </a:solidFill>
              </a:rPr>
              <a:t>sharing economy</a:t>
            </a:r>
            <a:endParaRPr lang="it-IT" sz="4000" b="1" dirty="0">
              <a:solidFill>
                <a:srgbClr val="C00000"/>
              </a:solidFill>
            </a:endParaRPr>
          </a:p>
        </p:txBody>
      </p:sp>
      <p:sp>
        <p:nvSpPr>
          <p:cNvPr id="7" name="CasellaDiTesto 6">
            <a:extLst>
              <a:ext uri="{FF2B5EF4-FFF2-40B4-BE49-F238E27FC236}">
                <a16:creationId xmlns:a16="http://schemas.microsoft.com/office/drawing/2014/main" id="{1306383D-05AA-4361-A9BE-EE1228645741}"/>
              </a:ext>
            </a:extLst>
          </p:cNvPr>
          <p:cNvSpPr txBox="1"/>
          <p:nvPr/>
        </p:nvSpPr>
        <p:spPr>
          <a:xfrm>
            <a:off x="443346" y="1771464"/>
            <a:ext cx="7841672" cy="4154984"/>
          </a:xfrm>
          <a:prstGeom prst="rect">
            <a:avLst/>
          </a:prstGeom>
          <a:noFill/>
        </p:spPr>
        <p:txBody>
          <a:bodyPr wrap="square">
            <a:spAutoFit/>
          </a:bodyPr>
          <a:lstStyle/>
          <a:p>
            <a:pPr marL="285750" indent="-285750" rtl="0">
              <a:buFont typeface="Arial" panose="020B0604020202020204" pitchFamily="34" charset="0"/>
              <a:buChar char="•"/>
            </a:pPr>
            <a:r>
              <a:rPr lang="en-US" sz="2400" b="1" dirty="0">
                <a:solidFill>
                  <a:srgbClr val="000000"/>
                </a:solidFill>
                <a:effectLst/>
              </a:rPr>
              <a:t>Internet and social media </a:t>
            </a:r>
            <a:r>
              <a:rPr lang="en-US" sz="2400" dirty="0">
                <a:solidFill>
                  <a:srgbClr val="000000"/>
                </a:solidFill>
                <a:effectLst/>
              </a:rPr>
              <a:t>offer new channels of interaction with the consumer e push towards the definition of new services and business models. </a:t>
            </a:r>
          </a:p>
          <a:p>
            <a:pPr marL="285750" indent="-285750" rtl="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effectLst/>
              </a:rPr>
              <a:t>To create </a:t>
            </a:r>
            <a:r>
              <a:rPr lang="en-US" sz="2400" b="1" dirty="0" err="1">
                <a:solidFill>
                  <a:srgbClr val="000000"/>
                </a:solidFill>
                <a:effectLst/>
              </a:rPr>
              <a:t>suitableplatforms</a:t>
            </a:r>
            <a:r>
              <a:rPr lang="en-US" sz="2400" b="1" dirty="0">
                <a:solidFill>
                  <a:srgbClr val="000000"/>
                </a:solidFill>
                <a:effectLst/>
              </a:rPr>
              <a:t> for the sharing of ideas, knowledge and experiences </a:t>
            </a:r>
            <a:r>
              <a:rPr lang="en-US" sz="2400" dirty="0">
                <a:solidFill>
                  <a:srgbClr val="000000"/>
                </a:solidFill>
                <a:effectLst/>
              </a:rPr>
              <a:t>it is necessary to adopt internationally common rules to enable the interoperability of systems and languages that govern Industry 4.0. </a:t>
            </a:r>
          </a:p>
          <a:p>
            <a:pPr marL="285750" indent="-285750" rtl="0">
              <a:buFont typeface="Arial" panose="020B0604020202020204" pitchFamily="34" charset="0"/>
              <a:buChar char="•"/>
            </a:pPr>
            <a:endParaRPr lang="en-US" sz="2400" dirty="0">
              <a:solidFill>
                <a:srgbClr val="000000"/>
              </a:solidFill>
              <a:effectLst/>
            </a:endParaRPr>
          </a:p>
          <a:p>
            <a:pPr marL="285750" indent="-285750" rtl="0">
              <a:buFont typeface="Arial" panose="020B0604020202020204" pitchFamily="34" charset="0"/>
              <a:buChar char="•"/>
            </a:pPr>
            <a:r>
              <a:rPr lang="en-US" sz="2400" dirty="0">
                <a:solidFill>
                  <a:srgbClr val="000000"/>
                </a:solidFill>
                <a:effectLst/>
              </a:rPr>
              <a:t>It is also essential to invest in </a:t>
            </a:r>
            <a:r>
              <a:rPr lang="en-US" sz="2400" b="1" dirty="0">
                <a:solidFill>
                  <a:srgbClr val="000000"/>
                </a:solidFill>
                <a:effectLst/>
              </a:rPr>
              <a:t>development of digital skills of workers</a:t>
            </a:r>
            <a:r>
              <a:rPr lang="en-US" sz="2400" dirty="0">
                <a:solidFill>
                  <a:srgbClr val="000000"/>
                </a:solidFill>
                <a:effectLst/>
              </a:rPr>
              <a:t> to facilitate daily use of new technologies. </a:t>
            </a:r>
          </a:p>
        </p:txBody>
      </p:sp>
      <p:pic>
        <p:nvPicPr>
          <p:cNvPr id="9" name="Immagine 8">
            <a:extLst>
              <a:ext uri="{FF2B5EF4-FFF2-40B4-BE49-F238E27FC236}">
                <a16:creationId xmlns:a16="http://schemas.microsoft.com/office/drawing/2014/main" id="{144A13DD-56F7-4182-8569-5379EB7C836C}"/>
              </a:ext>
            </a:extLst>
          </p:cNvPr>
          <p:cNvPicPr>
            <a:picLocks noChangeAspect="1"/>
          </p:cNvPicPr>
          <p:nvPr/>
        </p:nvPicPr>
        <p:blipFill>
          <a:blip r:embed="rId2"/>
          <a:stretch>
            <a:fillRect/>
          </a:stretch>
        </p:blipFill>
        <p:spPr>
          <a:xfrm>
            <a:off x="8175954" y="2587865"/>
            <a:ext cx="3524742" cy="2772162"/>
          </a:xfrm>
          <a:prstGeom prst="rect">
            <a:avLst/>
          </a:prstGeom>
        </p:spPr>
      </p:pic>
    </p:spTree>
    <p:extLst>
      <p:ext uri="{BB962C8B-B14F-4D97-AF65-F5344CB8AC3E}">
        <p14:creationId xmlns:p14="http://schemas.microsoft.com/office/powerpoint/2010/main" val="3679063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95D096F-75A3-4DC0-AFB2-5DC433E19EB1}"/>
              </a:ext>
            </a:extLst>
          </p:cNvPr>
          <p:cNvSpPr txBox="1"/>
          <p:nvPr/>
        </p:nvSpPr>
        <p:spPr>
          <a:xfrm>
            <a:off x="471053" y="411080"/>
            <a:ext cx="10741891" cy="707886"/>
          </a:xfrm>
          <a:prstGeom prst="rect">
            <a:avLst/>
          </a:prstGeom>
          <a:noFill/>
        </p:spPr>
        <p:txBody>
          <a:bodyPr wrap="square">
            <a:spAutoFit/>
          </a:bodyPr>
          <a:lstStyle/>
          <a:p>
            <a:r>
              <a:rPr lang="en-US" sz="4000" b="1" dirty="0">
                <a:solidFill>
                  <a:srgbClr val="C00000"/>
                </a:solidFill>
              </a:rPr>
              <a:t>Industry 4.0 and manufacturing Italian system</a:t>
            </a:r>
            <a:endParaRPr lang="it-IT" sz="4000" b="1" dirty="0">
              <a:solidFill>
                <a:srgbClr val="C00000"/>
              </a:solidFill>
            </a:endParaRPr>
          </a:p>
        </p:txBody>
      </p:sp>
      <p:sp>
        <p:nvSpPr>
          <p:cNvPr id="7" name="CasellaDiTesto 6">
            <a:extLst>
              <a:ext uri="{FF2B5EF4-FFF2-40B4-BE49-F238E27FC236}">
                <a16:creationId xmlns:a16="http://schemas.microsoft.com/office/drawing/2014/main" id="{C49FDECB-7BCF-4B93-BA89-A5E0AA58C2B6}"/>
              </a:ext>
            </a:extLst>
          </p:cNvPr>
          <p:cNvSpPr txBox="1"/>
          <p:nvPr/>
        </p:nvSpPr>
        <p:spPr>
          <a:xfrm>
            <a:off x="471052" y="1418165"/>
            <a:ext cx="6631711" cy="4524315"/>
          </a:xfrm>
          <a:prstGeom prst="rect">
            <a:avLst/>
          </a:prstGeom>
          <a:noFill/>
        </p:spPr>
        <p:txBody>
          <a:bodyPr wrap="square">
            <a:spAutoFit/>
          </a:bodyPr>
          <a:lstStyle/>
          <a:p>
            <a:pPr rtl="0"/>
            <a:r>
              <a:rPr lang="en-US" sz="2400" dirty="0">
                <a:solidFill>
                  <a:srgbClr val="000000"/>
                </a:solidFill>
                <a:effectLst/>
              </a:rPr>
              <a:t>It is not merely about doing "old things" in an innovative way. It's about </a:t>
            </a:r>
            <a:r>
              <a:rPr lang="en-US" sz="2400" b="1" dirty="0">
                <a:solidFill>
                  <a:srgbClr val="000000"/>
                </a:solidFill>
                <a:effectLst/>
              </a:rPr>
              <a:t>doing "new things" in "new ways" </a:t>
            </a:r>
          </a:p>
          <a:p>
            <a:pPr rtl="0"/>
            <a:endParaRPr lang="en-US" sz="2400" dirty="0">
              <a:solidFill>
                <a:srgbClr val="000000"/>
              </a:solidFill>
            </a:endParaRPr>
          </a:p>
          <a:p>
            <a:pPr marL="342900" indent="-342900" rtl="0">
              <a:buFont typeface="Arial" panose="020B0604020202020204" pitchFamily="34" charset="0"/>
              <a:buChar char="•"/>
            </a:pPr>
            <a:r>
              <a:rPr lang="en-US" sz="2400" b="1" dirty="0">
                <a:solidFill>
                  <a:srgbClr val="000000"/>
                </a:solidFill>
                <a:effectLst/>
              </a:rPr>
              <a:t>Successful businesses </a:t>
            </a:r>
            <a:r>
              <a:rPr lang="en-US" sz="2400" dirty="0">
                <a:solidFill>
                  <a:srgbClr val="000000"/>
                </a:solidFill>
                <a:effectLst/>
              </a:rPr>
              <a:t>must be enabled to </a:t>
            </a:r>
            <a:r>
              <a:rPr lang="en-US" sz="2400" b="1" dirty="0">
                <a:solidFill>
                  <a:srgbClr val="000000"/>
                </a:solidFill>
                <a:effectLst/>
              </a:rPr>
              <a:t>grow and develop. </a:t>
            </a:r>
          </a:p>
          <a:p>
            <a:pPr marL="342900" indent="-342900" rtl="0">
              <a:buFont typeface="Arial" panose="020B0604020202020204" pitchFamily="34" charset="0"/>
              <a:buChar char="•"/>
            </a:pPr>
            <a:endParaRPr lang="en-US" sz="2400" dirty="0">
              <a:solidFill>
                <a:srgbClr val="000000"/>
              </a:solidFill>
              <a:effectLst/>
            </a:endParaRPr>
          </a:p>
          <a:p>
            <a:pPr marL="342900" indent="-342900" rtl="0">
              <a:buFont typeface="Arial" panose="020B0604020202020204" pitchFamily="34" charset="0"/>
              <a:buChar char="•"/>
            </a:pPr>
            <a:r>
              <a:rPr lang="en-US" sz="2400" b="1" dirty="0">
                <a:solidFill>
                  <a:srgbClr val="000000"/>
                </a:solidFill>
                <a:effectLst/>
              </a:rPr>
              <a:t>Institutions</a:t>
            </a:r>
            <a:r>
              <a:rPr lang="en-US" sz="2400" dirty="0">
                <a:solidFill>
                  <a:srgbClr val="000000"/>
                </a:solidFill>
                <a:effectLst/>
              </a:rPr>
              <a:t> must </a:t>
            </a:r>
            <a:r>
              <a:rPr lang="en-US" sz="2400" b="1" dirty="0">
                <a:solidFill>
                  <a:srgbClr val="000000"/>
                </a:solidFill>
                <a:effectLst/>
              </a:rPr>
              <a:t>create the enabling conditions for companies to work</a:t>
            </a:r>
            <a:r>
              <a:rPr lang="en-US" sz="2400" dirty="0">
                <a:solidFill>
                  <a:srgbClr val="000000"/>
                </a:solidFill>
                <a:effectLst/>
              </a:rPr>
              <a:t>, experiment and develop.</a:t>
            </a:r>
          </a:p>
          <a:p>
            <a:pPr rtl="0"/>
            <a:endParaRPr lang="en-US" sz="2400" dirty="0">
              <a:solidFill>
                <a:srgbClr val="000000"/>
              </a:solidFill>
              <a:effectLst/>
            </a:endParaRPr>
          </a:p>
          <a:p>
            <a:pPr marL="342900" indent="-342900" rtl="0">
              <a:buFont typeface="Arial" panose="020B0604020202020204" pitchFamily="34" charset="0"/>
              <a:buChar char="•"/>
            </a:pPr>
            <a:r>
              <a:rPr lang="en-US" sz="2400" b="1" dirty="0">
                <a:solidFill>
                  <a:srgbClr val="000000"/>
                </a:solidFill>
                <a:effectLst/>
              </a:rPr>
              <a:t>Businesses must be ready to open their horizons</a:t>
            </a:r>
            <a:r>
              <a:rPr lang="en-US" sz="2400" dirty="0">
                <a:solidFill>
                  <a:srgbClr val="000000"/>
                </a:solidFill>
                <a:effectLst/>
              </a:rPr>
              <a:t>. </a:t>
            </a:r>
          </a:p>
        </p:txBody>
      </p:sp>
      <p:pic>
        <p:nvPicPr>
          <p:cNvPr id="9" name="Immagine 8">
            <a:extLst>
              <a:ext uri="{FF2B5EF4-FFF2-40B4-BE49-F238E27FC236}">
                <a16:creationId xmlns:a16="http://schemas.microsoft.com/office/drawing/2014/main" id="{CE41CD32-9DE4-4116-9040-7FE044574C62}"/>
              </a:ext>
            </a:extLst>
          </p:cNvPr>
          <p:cNvPicPr>
            <a:picLocks noChangeAspect="1"/>
          </p:cNvPicPr>
          <p:nvPr/>
        </p:nvPicPr>
        <p:blipFill>
          <a:blip r:embed="rId2"/>
          <a:stretch>
            <a:fillRect/>
          </a:stretch>
        </p:blipFill>
        <p:spPr>
          <a:xfrm>
            <a:off x="7558531" y="1589799"/>
            <a:ext cx="3229542" cy="3711563"/>
          </a:xfrm>
          <a:prstGeom prst="rect">
            <a:avLst/>
          </a:prstGeom>
        </p:spPr>
      </p:pic>
    </p:spTree>
    <p:extLst>
      <p:ext uri="{BB962C8B-B14F-4D97-AF65-F5344CB8AC3E}">
        <p14:creationId xmlns:p14="http://schemas.microsoft.com/office/powerpoint/2010/main" val="3210920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AB63424-24E8-44A7-8E62-7C4DB8A5E689}"/>
              </a:ext>
            </a:extLst>
          </p:cNvPr>
          <p:cNvSpPr txBox="1"/>
          <p:nvPr/>
        </p:nvSpPr>
        <p:spPr>
          <a:xfrm>
            <a:off x="480291" y="420315"/>
            <a:ext cx="10972800" cy="707886"/>
          </a:xfrm>
          <a:prstGeom prst="rect">
            <a:avLst/>
          </a:prstGeom>
          <a:noFill/>
        </p:spPr>
        <p:txBody>
          <a:bodyPr wrap="square">
            <a:spAutoFit/>
          </a:bodyPr>
          <a:lstStyle/>
          <a:p>
            <a:r>
              <a:rPr lang="en-US" sz="4000" b="1" dirty="0">
                <a:solidFill>
                  <a:srgbClr val="C00000"/>
                </a:solidFill>
              </a:rPr>
              <a:t>Industry 4.0 and Italian manufacturing system</a:t>
            </a:r>
            <a:endParaRPr lang="it-IT" sz="4000" b="1" dirty="0">
              <a:solidFill>
                <a:srgbClr val="C00000"/>
              </a:solidFill>
            </a:endParaRPr>
          </a:p>
        </p:txBody>
      </p:sp>
      <p:sp>
        <p:nvSpPr>
          <p:cNvPr id="7" name="CasellaDiTesto 6">
            <a:extLst>
              <a:ext uri="{FF2B5EF4-FFF2-40B4-BE49-F238E27FC236}">
                <a16:creationId xmlns:a16="http://schemas.microsoft.com/office/drawing/2014/main" id="{7EC5D718-CE18-41D7-9E56-86A9B305EBA3}"/>
              </a:ext>
            </a:extLst>
          </p:cNvPr>
          <p:cNvSpPr txBox="1"/>
          <p:nvPr/>
        </p:nvSpPr>
        <p:spPr>
          <a:xfrm>
            <a:off x="480291" y="1482820"/>
            <a:ext cx="7980218" cy="4524315"/>
          </a:xfrm>
          <a:prstGeom prst="rect">
            <a:avLst/>
          </a:prstGeom>
          <a:noFill/>
        </p:spPr>
        <p:txBody>
          <a:bodyPr wrap="square">
            <a:spAutoFit/>
          </a:bodyPr>
          <a:lstStyle/>
          <a:p>
            <a:r>
              <a:rPr lang="en-US" sz="2400" dirty="0"/>
              <a:t>The digital revolution of Industry 4.0</a:t>
            </a:r>
          </a:p>
          <a:p>
            <a:endParaRPr lang="en-US" sz="2400" dirty="0"/>
          </a:p>
          <a:p>
            <a:pPr marL="342900" indent="-342900">
              <a:buFont typeface="Arial" panose="020B0604020202020204" pitchFamily="34" charset="0"/>
              <a:buChar char="•"/>
            </a:pPr>
            <a:r>
              <a:rPr lang="en-US" sz="2400" dirty="0"/>
              <a:t>It leverages the </a:t>
            </a:r>
            <a:r>
              <a:rPr lang="en-US" sz="2400" b="1" dirty="0"/>
              <a:t>skills</a:t>
            </a:r>
            <a:r>
              <a:rPr lang="en-US" sz="2400" dirty="0"/>
              <a:t> of our </a:t>
            </a:r>
            <a:r>
              <a:rPr lang="en-US" sz="2400" b="1" dirty="0"/>
              <a:t>production system</a:t>
            </a:r>
          </a:p>
          <a:p>
            <a:pPr marL="342900" indent="-342900">
              <a:buFont typeface="Arial" panose="020B0604020202020204" pitchFamily="34" charset="0"/>
              <a:buChar char="•"/>
            </a:pPr>
            <a:r>
              <a:rPr lang="en-US" sz="2400" dirty="0"/>
              <a:t>Value large amounts of </a:t>
            </a:r>
            <a:r>
              <a:rPr lang="en-US" sz="2400" b="1" dirty="0"/>
              <a:t>data</a:t>
            </a:r>
          </a:p>
          <a:p>
            <a:pPr marL="342900" indent="-342900">
              <a:buFont typeface="Arial" panose="020B0604020202020204" pitchFamily="34" charset="0"/>
              <a:buChar char="•"/>
            </a:pPr>
            <a:r>
              <a:rPr lang="en-US" sz="2400" dirty="0"/>
              <a:t>Promote highly </a:t>
            </a:r>
            <a:r>
              <a:rPr lang="en-US" sz="2400" b="1" dirty="0"/>
              <a:t>customized manufacturing</a:t>
            </a:r>
          </a:p>
          <a:p>
            <a:pPr marL="342900" indent="-342900">
              <a:buFont typeface="Arial" panose="020B0604020202020204" pitchFamily="34" charset="0"/>
              <a:buChar char="•"/>
            </a:pPr>
            <a:r>
              <a:rPr lang="en-US" sz="2400" dirty="0"/>
              <a:t>Take advantage of the slenderness and flexibility of Italian Small and Medium Enterprises</a:t>
            </a:r>
          </a:p>
          <a:p>
            <a:pPr marL="342900" indent="-342900">
              <a:buFont typeface="Arial" panose="020B0604020202020204" pitchFamily="34" charset="0"/>
              <a:buChar char="•"/>
            </a:pPr>
            <a:r>
              <a:rPr lang="en-US" sz="2400" b="1" dirty="0"/>
              <a:t>Create tighter supply chain integration</a:t>
            </a:r>
          </a:p>
          <a:p>
            <a:pPr marL="342900" indent="-342900">
              <a:buFont typeface="Arial" panose="020B0604020202020204" pitchFamily="34" charset="0"/>
              <a:buChar char="•"/>
            </a:pPr>
            <a:r>
              <a:rPr lang="en-US" sz="2400" dirty="0"/>
              <a:t>It favors the </a:t>
            </a:r>
            <a:r>
              <a:rPr lang="en-US" sz="2400" b="1" dirty="0"/>
              <a:t>spread of innovation </a:t>
            </a:r>
            <a:r>
              <a:rPr lang="en-US" sz="2400" dirty="0"/>
              <a:t>and new digital and non-digital technologies</a:t>
            </a:r>
          </a:p>
          <a:p>
            <a:pPr marL="342900" indent="-342900">
              <a:buFont typeface="Arial" panose="020B0604020202020204" pitchFamily="34" charset="0"/>
              <a:buChar char="•"/>
            </a:pPr>
            <a:r>
              <a:rPr lang="en-US" sz="2400" dirty="0"/>
              <a:t>Create the conditions for a </a:t>
            </a:r>
            <a:r>
              <a:rPr lang="en-US" sz="2400" b="1" dirty="0"/>
              <a:t>more advanced dialogue with the financial world</a:t>
            </a:r>
            <a:endParaRPr lang="it-IT" sz="2400" b="1" dirty="0"/>
          </a:p>
        </p:txBody>
      </p:sp>
      <p:pic>
        <p:nvPicPr>
          <p:cNvPr id="9" name="Immagine 8">
            <a:extLst>
              <a:ext uri="{FF2B5EF4-FFF2-40B4-BE49-F238E27FC236}">
                <a16:creationId xmlns:a16="http://schemas.microsoft.com/office/drawing/2014/main" id="{09C65580-1C75-4F7F-B39A-E7936FB279B6}"/>
              </a:ext>
            </a:extLst>
          </p:cNvPr>
          <p:cNvPicPr>
            <a:picLocks noChangeAspect="1"/>
          </p:cNvPicPr>
          <p:nvPr/>
        </p:nvPicPr>
        <p:blipFill>
          <a:blip r:embed="rId2"/>
          <a:stretch>
            <a:fillRect/>
          </a:stretch>
        </p:blipFill>
        <p:spPr>
          <a:xfrm>
            <a:off x="8084505" y="1297839"/>
            <a:ext cx="4080524" cy="3237215"/>
          </a:xfrm>
          <a:prstGeom prst="rect">
            <a:avLst/>
          </a:prstGeom>
        </p:spPr>
      </p:pic>
    </p:spTree>
    <p:extLst>
      <p:ext uri="{BB962C8B-B14F-4D97-AF65-F5344CB8AC3E}">
        <p14:creationId xmlns:p14="http://schemas.microsoft.com/office/powerpoint/2010/main" val="1133007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0FC6A2C-05FD-4B3E-9A53-3D648B6E18CD}"/>
              </a:ext>
            </a:extLst>
          </p:cNvPr>
          <p:cNvSpPr txBox="1"/>
          <p:nvPr/>
        </p:nvSpPr>
        <p:spPr>
          <a:xfrm>
            <a:off x="452582" y="374134"/>
            <a:ext cx="10270836" cy="707886"/>
          </a:xfrm>
          <a:prstGeom prst="rect">
            <a:avLst/>
          </a:prstGeom>
          <a:noFill/>
        </p:spPr>
        <p:txBody>
          <a:bodyPr wrap="square">
            <a:spAutoFit/>
          </a:bodyPr>
          <a:lstStyle/>
          <a:p>
            <a:r>
              <a:rPr lang="en-US" sz="4000" b="1" dirty="0">
                <a:solidFill>
                  <a:srgbClr val="C00000"/>
                </a:solidFill>
              </a:rPr>
              <a:t>A new way of thinking about the factory</a:t>
            </a:r>
            <a:endParaRPr lang="it-IT" sz="4000" b="1" dirty="0">
              <a:solidFill>
                <a:srgbClr val="C00000"/>
              </a:solidFill>
            </a:endParaRPr>
          </a:p>
        </p:txBody>
      </p:sp>
      <p:sp>
        <p:nvSpPr>
          <p:cNvPr id="7" name="CasellaDiTesto 6">
            <a:extLst>
              <a:ext uri="{FF2B5EF4-FFF2-40B4-BE49-F238E27FC236}">
                <a16:creationId xmlns:a16="http://schemas.microsoft.com/office/drawing/2014/main" id="{C11D8DB7-6445-4DC2-8412-352FFA14452B}"/>
              </a:ext>
            </a:extLst>
          </p:cNvPr>
          <p:cNvSpPr txBox="1"/>
          <p:nvPr/>
        </p:nvSpPr>
        <p:spPr>
          <a:xfrm>
            <a:off x="452581" y="1344366"/>
            <a:ext cx="7740073" cy="4893647"/>
          </a:xfrm>
          <a:prstGeom prst="rect">
            <a:avLst/>
          </a:prstGeom>
          <a:noFill/>
        </p:spPr>
        <p:txBody>
          <a:bodyPr wrap="square">
            <a:spAutoFit/>
          </a:bodyPr>
          <a:lstStyle/>
          <a:p>
            <a:r>
              <a:rPr lang="en-US" sz="2400" dirty="0"/>
              <a:t>Among the technologies that fall within the concept of Industry 4.0 some have existed for some time and, in part, are already in use in companies. </a:t>
            </a:r>
            <a:r>
              <a:rPr lang="en-US" sz="2400" b="1" dirty="0"/>
              <a:t>The real novelty </a:t>
            </a:r>
            <a:r>
              <a:rPr lang="en-US" sz="2400" dirty="0"/>
              <a:t>of the Industry 4.0 paradigm consists of </a:t>
            </a:r>
            <a:r>
              <a:rPr lang="en-US" sz="2400" b="1" dirty="0"/>
              <a:t>a new way of thinking about the factory</a:t>
            </a:r>
            <a:r>
              <a:rPr lang="en-US" sz="2400" dirty="0"/>
              <a:t> and the relationships between suppliers, producers and customers and between man and </a:t>
            </a:r>
            <a:r>
              <a:rPr lang="en-US" sz="2400" dirty="0" err="1"/>
              <a:t>manchine</a:t>
            </a:r>
            <a:r>
              <a:rPr lang="en-US" sz="2400" dirty="0"/>
              <a:t>. Industry 4.0 expands externally towards a Supply Chain 4.0:</a:t>
            </a:r>
          </a:p>
          <a:p>
            <a:endParaRPr lang="en-US" sz="2400" dirty="0"/>
          </a:p>
          <a:p>
            <a:pPr marL="285750" indent="-285750">
              <a:buFont typeface="Arial" panose="020B0604020202020204" pitchFamily="34" charset="0"/>
              <a:buChar char="•"/>
            </a:pPr>
            <a:r>
              <a:rPr lang="en-US" sz="2400" dirty="0"/>
              <a:t>Integrated communication</a:t>
            </a:r>
          </a:p>
          <a:p>
            <a:pPr marL="285750" indent="-285750">
              <a:buFont typeface="Arial" panose="020B0604020202020204" pitchFamily="34" charset="0"/>
              <a:buChar char="•"/>
            </a:pPr>
            <a:r>
              <a:rPr lang="en-US" sz="2400" dirty="0"/>
              <a:t>Machine-machine and man-machine interaction</a:t>
            </a:r>
          </a:p>
          <a:p>
            <a:pPr marL="285750" indent="-285750">
              <a:buFont typeface="Arial" panose="020B0604020202020204" pitchFamily="34" charset="0"/>
              <a:buChar char="•"/>
            </a:pPr>
            <a:r>
              <a:rPr lang="en-US" sz="2400" dirty="0"/>
              <a:t>Greater automation </a:t>
            </a:r>
          </a:p>
          <a:p>
            <a:r>
              <a:rPr lang="en-US" sz="2400" b="1" dirty="0"/>
              <a:t>Industry 4.0 represents a real new economic model for the industrial world</a:t>
            </a:r>
            <a:endParaRPr lang="it-IT" sz="2400" b="1" dirty="0"/>
          </a:p>
        </p:txBody>
      </p:sp>
      <p:pic>
        <p:nvPicPr>
          <p:cNvPr id="9" name="Immagine 8">
            <a:extLst>
              <a:ext uri="{FF2B5EF4-FFF2-40B4-BE49-F238E27FC236}">
                <a16:creationId xmlns:a16="http://schemas.microsoft.com/office/drawing/2014/main" id="{572FCD19-482E-44CB-B407-3DBE59C942F8}"/>
              </a:ext>
            </a:extLst>
          </p:cNvPr>
          <p:cNvPicPr>
            <a:picLocks noChangeAspect="1"/>
          </p:cNvPicPr>
          <p:nvPr/>
        </p:nvPicPr>
        <p:blipFill>
          <a:blip r:embed="rId2"/>
          <a:stretch>
            <a:fillRect/>
          </a:stretch>
        </p:blipFill>
        <p:spPr>
          <a:xfrm>
            <a:off x="7897091" y="2519235"/>
            <a:ext cx="4124471" cy="2431456"/>
          </a:xfrm>
          <a:prstGeom prst="rect">
            <a:avLst/>
          </a:prstGeom>
        </p:spPr>
      </p:pic>
    </p:spTree>
    <p:extLst>
      <p:ext uri="{BB962C8B-B14F-4D97-AF65-F5344CB8AC3E}">
        <p14:creationId xmlns:p14="http://schemas.microsoft.com/office/powerpoint/2010/main" val="388666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72889A6-5BD5-4271-A283-7C978C119348}"/>
              </a:ext>
            </a:extLst>
          </p:cNvPr>
          <p:cNvSpPr txBox="1"/>
          <p:nvPr/>
        </p:nvSpPr>
        <p:spPr>
          <a:xfrm>
            <a:off x="890517" y="750206"/>
            <a:ext cx="7420969" cy="707886"/>
          </a:xfrm>
          <a:prstGeom prst="rect">
            <a:avLst/>
          </a:prstGeom>
          <a:noFill/>
        </p:spPr>
        <p:txBody>
          <a:bodyPr wrap="square">
            <a:spAutoFit/>
          </a:bodyPr>
          <a:lstStyle/>
          <a:p>
            <a:r>
              <a:rPr lang="it-IT" sz="4000" b="1" dirty="0">
                <a:solidFill>
                  <a:srgbClr val="C00000"/>
                </a:solidFill>
              </a:rPr>
              <a:t>Second </a:t>
            </a:r>
            <a:r>
              <a:rPr lang="it-IT" sz="4000" b="1" dirty="0" err="1">
                <a:solidFill>
                  <a:srgbClr val="C00000"/>
                </a:solidFill>
              </a:rPr>
              <a:t>revolution</a:t>
            </a:r>
            <a:r>
              <a:rPr lang="it-IT" sz="4000" b="1" dirty="0">
                <a:solidFill>
                  <a:srgbClr val="C00000"/>
                </a:solidFill>
              </a:rPr>
              <a:t> and </a:t>
            </a:r>
            <a:r>
              <a:rPr lang="it-IT" sz="4000" b="1" dirty="0" err="1">
                <a:solidFill>
                  <a:srgbClr val="C00000"/>
                </a:solidFill>
              </a:rPr>
              <a:t>technology</a:t>
            </a:r>
            <a:endParaRPr lang="it-IT" sz="4000" b="1" dirty="0">
              <a:solidFill>
                <a:srgbClr val="C00000"/>
              </a:solidFill>
            </a:endParaRPr>
          </a:p>
        </p:txBody>
      </p:sp>
      <p:sp>
        <p:nvSpPr>
          <p:cNvPr id="6" name="CasellaDiTesto 5">
            <a:extLst>
              <a:ext uri="{FF2B5EF4-FFF2-40B4-BE49-F238E27FC236}">
                <a16:creationId xmlns:a16="http://schemas.microsoft.com/office/drawing/2014/main" id="{7549C246-D30F-496E-8CA2-E6131949C953}"/>
              </a:ext>
            </a:extLst>
          </p:cNvPr>
          <p:cNvSpPr txBox="1"/>
          <p:nvPr/>
        </p:nvSpPr>
        <p:spPr>
          <a:xfrm>
            <a:off x="890517" y="1580698"/>
            <a:ext cx="6274558" cy="4031873"/>
          </a:xfrm>
          <a:prstGeom prst="rect">
            <a:avLst/>
          </a:prstGeom>
          <a:noFill/>
        </p:spPr>
        <p:txBody>
          <a:bodyPr wrap="square">
            <a:spAutoFit/>
          </a:bodyPr>
          <a:lstStyle/>
          <a:p>
            <a:r>
              <a:rPr lang="en-US" sz="3200" b="1" dirty="0"/>
              <a:t>Multiplication of the scale</a:t>
            </a:r>
          </a:p>
          <a:p>
            <a:endParaRPr lang="en-US" sz="3200" dirty="0"/>
          </a:p>
          <a:p>
            <a:endParaRPr lang="en-US" sz="3200" dirty="0"/>
          </a:p>
          <a:p>
            <a:endParaRPr lang="en-US" sz="3200" dirty="0"/>
          </a:p>
          <a:p>
            <a:r>
              <a:rPr lang="en-US" sz="3200" dirty="0"/>
              <a:t>Electricity can be easily</a:t>
            </a:r>
          </a:p>
          <a:p>
            <a:r>
              <a:rPr lang="en-US" sz="3200" dirty="0"/>
              <a:t>transported and can connect production units placed in </a:t>
            </a:r>
          </a:p>
          <a:p>
            <a:r>
              <a:rPr lang="en-US" sz="3200" dirty="0"/>
              <a:t>distant places</a:t>
            </a:r>
            <a:endParaRPr lang="it-IT" sz="3200" dirty="0"/>
          </a:p>
        </p:txBody>
      </p:sp>
      <p:pic>
        <p:nvPicPr>
          <p:cNvPr id="7" name="Immagine 6">
            <a:extLst>
              <a:ext uri="{FF2B5EF4-FFF2-40B4-BE49-F238E27FC236}">
                <a16:creationId xmlns:a16="http://schemas.microsoft.com/office/drawing/2014/main" id="{103F78D0-AEA0-48DE-A240-B7D3CDE5B6BF}"/>
              </a:ext>
            </a:extLst>
          </p:cNvPr>
          <p:cNvPicPr>
            <a:picLocks noChangeAspect="1"/>
          </p:cNvPicPr>
          <p:nvPr/>
        </p:nvPicPr>
        <p:blipFill>
          <a:blip r:embed="rId2"/>
          <a:stretch>
            <a:fillRect/>
          </a:stretch>
        </p:blipFill>
        <p:spPr>
          <a:xfrm>
            <a:off x="2810903" y="2387817"/>
            <a:ext cx="810838" cy="963251"/>
          </a:xfrm>
          <a:prstGeom prst="rect">
            <a:avLst/>
          </a:prstGeom>
        </p:spPr>
      </p:pic>
      <p:pic>
        <p:nvPicPr>
          <p:cNvPr id="9" name="Immagine 8">
            <a:extLst>
              <a:ext uri="{FF2B5EF4-FFF2-40B4-BE49-F238E27FC236}">
                <a16:creationId xmlns:a16="http://schemas.microsoft.com/office/drawing/2014/main" id="{140E8B12-16C1-4920-B52F-CDBD62F51902}"/>
              </a:ext>
            </a:extLst>
          </p:cNvPr>
          <p:cNvPicPr>
            <a:picLocks noChangeAspect="1"/>
          </p:cNvPicPr>
          <p:nvPr/>
        </p:nvPicPr>
        <p:blipFill>
          <a:blip r:embed="rId3"/>
          <a:stretch>
            <a:fillRect/>
          </a:stretch>
        </p:blipFill>
        <p:spPr>
          <a:xfrm>
            <a:off x="6181445" y="1807602"/>
            <a:ext cx="5461836" cy="4170117"/>
          </a:xfrm>
          <a:prstGeom prst="rect">
            <a:avLst/>
          </a:prstGeom>
        </p:spPr>
      </p:pic>
    </p:spTree>
    <p:extLst>
      <p:ext uri="{BB962C8B-B14F-4D97-AF65-F5344CB8AC3E}">
        <p14:creationId xmlns:p14="http://schemas.microsoft.com/office/powerpoint/2010/main" val="107826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B483A7C-9014-42C6-9F4D-70CAAC0C4FDC}"/>
              </a:ext>
            </a:extLst>
          </p:cNvPr>
          <p:cNvSpPr txBox="1"/>
          <p:nvPr/>
        </p:nvSpPr>
        <p:spPr>
          <a:xfrm>
            <a:off x="517236" y="512679"/>
            <a:ext cx="6096000" cy="707886"/>
          </a:xfrm>
          <a:prstGeom prst="rect">
            <a:avLst/>
          </a:prstGeom>
          <a:noFill/>
        </p:spPr>
        <p:txBody>
          <a:bodyPr wrap="square">
            <a:spAutoFit/>
          </a:bodyPr>
          <a:lstStyle/>
          <a:p>
            <a:r>
              <a:rPr lang="it-IT" sz="4000" b="1" dirty="0" err="1">
                <a:solidFill>
                  <a:srgbClr val="C00000"/>
                </a:solidFill>
              </a:rPr>
              <a:t>Role</a:t>
            </a:r>
            <a:r>
              <a:rPr lang="it-IT" sz="4000" b="1" dirty="0">
                <a:solidFill>
                  <a:srgbClr val="C00000"/>
                </a:solidFill>
              </a:rPr>
              <a:t> of the worker</a:t>
            </a:r>
          </a:p>
        </p:txBody>
      </p:sp>
      <p:sp>
        <p:nvSpPr>
          <p:cNvPr id="6" name="Rettangolo con angoli arrotondati 5">
            <a:extLst>
              <a:ext uri="{FF2B5EF4-FFF2-40B4-BE49-F238E27FC236}">
                <a16:creationId xmlns:a16="http://schemas.microsoft.com/office/drawing/2014/main" id="{9072876E-B050-46FF-BEB2-898D9AE4D3B4}"/>
              </a:ext>
            </a:extLst>
          </p:cNvPr>
          <p:cNvSpPr/>
          <p:nvPr/>
        </p:nvSpPr>
        <p:spPr>
          <a:xfrm>
            <a:off x="2189017" y="2408541"/>
            <a:ext cx="3731491" cy="2089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solidFill>
                  <a:srgbClr val="000000"/>
                </a:solidFill>
                <a:effectLst/>
              </a:rPr>
              <a:t>He was relegated to a purely role operational and partially already replaced by automation and robotics in manual work extremely repetitive </a:t>
            </a:r>
          </a:p>
        </p:txBody>
      </p:sp>
      <p:sp>
        <p:nvSpPr>
          <p:cNvPr id="7" name="Rettangolo con angoli arrotondati 6">
            <a:extLst>
              <a:ext uri="{FF2B5EF4-FFF2-40B4-BE49-F238E27FC236}">
                <a16:creationId xmlns:a16="http://schemas.microsoft.com/office/drawing/2014/main" id="{15B9604B-1652-4F53-AD6A-7C1C6F1C8631}"/>
              </a:ext>
            </a:extLst>
          </p:cNvPr>
          <p:cNvSpPr/>
          <p:nvPr/>
        </p:nvSpPr>
        <p:spPr>
          <a:xfrm>
            <a:off x="1616363" y="2068946"/>
            <a:ext cx="2170546" cy="41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In the </a:t>
            </a:r>
            <a:r>
              <a:rPr lang="it-IT" sz="2800" dirty="0" err="1"/>
              <a:t>past</a:t>
            </a:r>
            <a:r>
              <a:rPr lang="it-IT" sz="2800" dirty="0"/>
              <a:t> …</a:t>
            </a:r>
          </a:p>
        </p:txBody>
      </p:sp>
      <p:sp>
        <p:nvSpPr>
          <p:cNvPr id="8" name="Rettangolo con angoli arrotondati 7">
            <a:extLst>
              <a:ext uri="{FF2B5EF4-FFF2-40B4-BE49-F238E27FC236}">
                <a16:creationId xmlns:a16="http://schemas.microsoft.com/office/drawing/2014/main" id="{386465F5-D592-4A06-8169-C0E269D8708D}"/>
              </a:ext>
            </a:extLst>
          </p:cNvPr>
          <p:cNvSpPr/>
          <p:nvPr/>
        </p:nvSpPr>
        <p:spPr>
          <a:xfrm>
            <a:off x="6844146" y="2408541"/>
            <a:ext cx="3731491" cy="2089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solidFill>
                  <a:srgbClr val="000000"/>
                </a:solidFill>
                <a:effectLst/>
              </a:rPr>
              <a:t>It will be increasingly needed </a:t>
            </a:r>
            <a:r>
              <a:rPr lang="en-US" dirty="0" err="1">
                <a:solidFill>
                  <a:srgbClr val="000000"/>
                </a:solidFill>
                <a:effectLst/>
              </a:rPr>
              <a:t>forset</a:t>
            </a:r>
            <a:r>
              <a:rPr lang="en-US" dirty="0">
                <a:solidFill>
                  <a:srgbClr val="000000"/>
                </a:solidFill>
                <a:effectLst/>
              </a:rPr>
              <a:t> up the complex machinery (as well as resolve any anomalies) in order to obtain </a:t>
            </a:r>
            <a:r>
              <a:rPr lang="en-US" dirty="0">
                <a:solidFill>
                  <a:srgbClr val="000000"/>
                </a:solidFill>
              </a:rPr>
              <a:t>to the </a:t>
            </a:r>
            <a:r>
              <a:rPr lang="en-US" dirty="0">
                <a:solidFill>
                  <a:srgbClr val="000000"/>
                </a:solidFill>
                <a:effectLst/>
              </a:rPr>
              <a:t>better than desired by the customer</a:t>
            </a:r>
          </a:p>
        </p:txBody>
      </p:sp>
      <p:sp>
        <p:nvSpPr>
          <p:cNvPr id="9" name="Rettangolo con angoli arrotondati 8">
            <a:extLst>
              <a:ext uri="{FF2B5EF4-FFF2-40B4-BE49-F238E27FC236}">
                <a16:creationId xmlns:a16="http://schemas.microsoft.com/office/drawing/2014/main" id="{3EE67246-07E9-4024-8270-8EA150DA5506}"/>
              </a:ext>
            </a:extLst>
          </p:cNvPr>
          <p:cNvSpPr/>
          <p:nvPr/>
        </p:nvSpPr>
        <p:spPr>
          <a:xfrm>
            <a:off x="6271492" y="2068946"/>
            <a:ext cx="2669308" cy="41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In the future …</a:t>
            </a:r>
          </a:p>
        </p:txBody>
      </p:sp>
    </p:spTree>
    <p:extLst>
      <p:ext uri="{BB962C8B-B14F-4D97-AF65-F5344CB8AC3E}">
        <p14:creationId xmlns:p14="http://schemas.microsoft.com/office/powerpoint/2010/main" val="761816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4D779D7-1A32-45E1-9EE8-C87453257A8D}"/>
              </a:ext>
            </a:extLst>
          </p:cNvPr>
          <p:cNvSpPr txBox="1"/>
          <p:nvPr/>
        </p:nvSpPr>
        <p:spPr>
          <a:xfrm>
            <a:off x="443345" y="355661"/>
            <a:ext cx="8774545" cy="707886"/>
          </a:xfrm>
          <a:prstGeom prst="rect">
            <a:avLst/>
          </a:prstGeom>
          <a:noFill/>
        </p:spPr>
        <p:txBody>
          <a:bodyPr wrap="square">
            <a:spAutoFit/>
          </a:bodyPr>
          <a:lstStyle/>
          <a:p>
            <a:r>
              <a:rPr lang="en-US" sz="4000" b="1" dirty="0">
                <a:solidFill>
                  <a:srgbClr val="C00000"/>
                </a:solidFill>
              </a:rPr>
              <a:t>Industry 4.0 and the "world" of work</a:t>
            </a:r>
            <a:endParaRPr lang="it-IT" sz="4000" b="1" dirty="0">
              <a:solidFill>
                <a:srgbClr val="C00000"/>
              </a:solidFill>
            </a:endParaRPr>
          </a:p>
        </p:txBody>
      </p:sp>
      <p:sp>
        <p:nvSpPr>
          <p:cNvPr id="6" name="Rettangolo con angoli arrotondati 5">
            <a:extLst>
              <a:ext uri="{FF2B5EF4-FFF2-40B4-BE49-F238E27FC236}">
                <a16:creationId xmlns:a16="http://schemas.microsoft.com/office/drawing/2014/main" id="{91529AC9-D8D3-463A-9018-431B73B980AA}"/>
              </a:ext>
            </a:extLst>
          </p:cNvPr>
          <p:cNvSpPr/>
          <p:nvPr/>
        </p:nvSpPr>
        <p:spPr>
          <a:xfrm>
            <a:off x="3435927" y="2235200"/>
            <a:ext cx="4821382" cy="535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t>Duties of the worker</a:t>
            </a:r>
          </a:p>
        </p:txBody>
      </p:sp>
      <p:sp>
        <p:nvSpPr>
          <p:cNvPr id="9" name="Rettangolo con angoli arrotondati 8">
            <a:extLst>
              <a:ext uri="{FF2B5EF4-FFF2-40B4-BE49-F238E27FC236}">
                <a16:creationId xmlns:a16="http://schemas.microsoft.com/office/drawing/2014/main" id="{7D09F23D-3D48-495F-A6FF-813B9337C391}"/>
              </a:ext>
            </a:extLst>
          </p:cNvPr>
          <p:cNvSpPr/>
          <p:nvPr/>
        </p:nvSpPr>
        <p:spPr>
          <a:xfrm>
            <a:off x="3435927" y="3228109"/>
            <a:ext cx="4821382" cy="53570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Hours and places of work</a:t>
            </a:r>
            <a:endParaRPr lang="it-IT" sz="2400" dirty="0"/>
          </a:p>
        </p:txBody>
      </p:sp>
      <p:sp>
        <p:nvSpPr>
          <p:cNvPr id="10" name="Rettangolo con angoli arrotondati 9">
            <a:extLst>
              <a:ext uri="{FF2B5EF4-FFF2-40B4-BE49-F238E27FC236}">
                <a16:creationId xmlns:a16="http://schemas.microsoft.com/office/drawing/2014/main" id="{41FF09AE-AEFE-4BA0-9718-D8F412910AD8}"/>
              </a:ext>
            </a:extLst>
          </p:cNvPr>
          <p:cNvSpPr/>
          <p:nvPr/>
        </p:nvSpPr>
        <p:spPr>
          <a:xfrm>
            <a:off x="3435927" y="4221018"/>
            <a:ext cx="4821382" cy="53570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Skills of the worker</a:t>
            </a:r>
          </a:p>
        </p:txBody>
      </p:sp>
      <p:sp>
        <p:nvSpPr>
          <p:cNvPr id="11" name="Rettangolo con angoli arrotondati 10">
            <a:extLst>
              <a:ext uri="{FF2B5EF4-FFF2-40B4-BE49-F238E27FC236}">
                <a16:creationId xmlns:a16="http://schemas.microsoft.com/office/drawing/2014/main" id="{5584EEE1-0504-4DBF-A2E1-E8DAD595AEB1}"/>
              </a:ext>
            </a:extLst>
          </p:cNvPr>
          <p:cNvSpPr/>
          <p:nvPr/>
        </p:nvSpPr>
        <p:spPr>
          <a:xfrm>
            <a:off x="3435927" y="5213927"/>
            <a:ext cx="4821382" cy="53570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Vision of the work</a:t>
            </a:r>
          </a:p>
        </p:txBody>
      </p:sp>
    </p:spTree>
    <p:extLst>
      <p:ext uri="{BB962C8B-B14F-4D97-AF65-F5344CB8AC3E}">
        <p14:creationId xmlns:p14="http://schemas.microsoft.com/office/powerpoint/2010/main" val="4075390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6105AB5-EC0A-4491-85AA-8F73B02FE9EC}"/>
              </a:ext>
            </a:extLst>
          </p:cNvPr>
          <p:cNvSpPr txBox="1"/>
          <p:nvPr/>
        </p:nvSpPr>
        <p:spPr>
          <a:xfrm>
            <a:off x="461819" y="475734"/>
            <a:ext cx="6096000" cy="707886"/>
          </a:xfrm>
          <a:prstGeom prst="rect">
            <a:avLst/>
          </a:prstGeom>
          <a:noFill/>
        </p:spPr>
        <p:txBody>
          <a:bodyPr wrap="square">
            <a:spAutoFit/>
          </a:bodyPr>
          <a:lstStyle/>
          <a:p>
            <a:r>
              <a:rPr lang="it-IT" sz="4000" b="1" dirty="0">
                <a:solidFill>
                  <a:srgbClr val="C00000"/>
                </a:solidFill>
              </a:rPr>
              <a:t>Duties of the worker</a:t>
            </a:r>
          </a:p>
        </p:txBody>
      </p:sp>
      <p:sp>
        <p:nvSpPr>
          <p:cNvPr id="7" name="CasellaDiTesto 6">
            <a:extLst>
              <a:ext uri="{FF2B5EF4-FFF2-40B4-BE49-F238E27FC236}">
                <a16:creationId xmlns:a16="http://schemas.microsoft.com/office/drawing/2014/main" id="{72113CD0-D224-4CC9-AB86-029BE56A2BD2}"/>
              </a:ext>
            </a:extLst>
          </p:cNvPr>
          <p:cNvSpPr txBox="1"/>
          <p:nvPr/>
        </p:nvSpPr>
        <p:spPr>
          <a:xfrm>
            <a:off x="461818" y="1859340"/>
            <a:ext cx="6289963" cy="2246769"/>
          </a:xfrm>
          <a:prstGeom prst="rect">
            <a:avLst/>
          </a:prstGeom>
          <a:noFill/>
        </p:spPr>
        <p:txBody>
          <a:bodyPr wrap="square">
            <a:spAutoFit/>
          </a:bodyPr>
          <a:lstStyle/>
          <a:p>
            <a:pPr marL="342900" indent="-342900">
              <a:buFont typeface="Arial" panose="020B0604020202020204" pitchFamily="34" charset="0"/>
              <a:buChar char="•"/>
            </a:pPr>
            <a:r>
              <a:rPr lang="en-US" sz="2800" dirty="0"/>
              <a:t>Many tasks will be assigned to autonomous machinery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Human-machine interaction will intensify</a:t>
            </a:r>
            <a:endParaRPr lang="it-IT" sz="2800" dirty="0"/>
          </a:p>
        </p:txBody>
      </p:sp>
      <p:pic>
        <p:nvPicPr>
          <p:cNvPr id="9" name="Immagine 8">
            <a:extLst>
              <a:ext uri="{FF2B5EF4-FFF2-40B4-BE49-F238E27FC236}">
                <a16:creationId xmlns:a16="http://schemas.microsoft.com/office/drawing/2014/main" id="{977B9EC6-E577-499A-A1F2-1F9411999614}"/>
              </a:ext>
            </a:extLst>
          </p:cNvPr>
          <p:cNvPicPr>
            <a:picLocks noChangeAspect="1"/>
          </p:cNvPicPr>
          <p:nvPr/>
        </p:nvPicPr>
        <p:blipFill>
          <a:blip r:embed="rId2"/>
          <a:stretch>
            <a:fillRect/>
          </a:stretch>
        </p:blipFill>
        <p:spPr>
          <a:xfrm>
            <a:off x="6557819" y="1266523"/>
            <a:ext cx="3924848" cy="4324954"/>
          </a:xfrm>
          <a:prstGeom prst="rect">
            <a:avLst/>
          </a:prstGeom>
        </p:spPr>
      </p:pic>
    </p:spTree>
    <p:extLst>
      <p:ext uri="{BB962C8B-B14F-4D97-AF65-F5344CB8AC3E}">
        <p14:creationId xmlns:p14="http://schemas.microsoft.com/office/powerpoint/2010/main" val="3842228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940F4DE-08E6-4FD1-AFD1-D76E7A2D0A28}"/>
              </a:ext>
            </a:extLst>
          </p:cNvPr>
          <p:cNvSpPr txBox="1"/>
          <p:nvPr/>
        </p:nvSpPr>
        <p:spPr>
          <a:xfrm>
            <a:off x="461818" y="420315"/>
            <a:ext cx="6096000" cy="707886"/>
          </a:xfrm>
          <a:prstGeom prst="rect">
            <a:avLst/>
          </a:prstGeom>
          <a:noFill/>
        </p:spPr>
        <p:txBody>
          <a:bodyPr wrap="square">
            <a:spAutoFit/>
          </a:bodyPr>
          <a:lstStyle/>
          <a:p>
            <a:r>
              <a:rPr lang="en-US" sz="4000" b="1" dirty="0">
                <a:solidFill>
                  <a:srgbClr val="C00000"/>
                </a:solidFill>
              </a:rPr>
              <a:t>Hours and places of work</a:t>
            </a:r>
            <a:endParaRPr lang="it-IT" sz="4000" b="1" dirty="0">
              <a:solidFill>
                <a:srgbClr val="C00000"/>
              </a:solidFill>
            </a:endParaRPr>
          </a:p>
        </p:txBody>
      </p:sp>
      <p:sp>
        <p:nvSpPr>
          <p:cNvPr id="7" name="CasellaDiTesto 6">
            <a:extLst>
              <a:ext uri="{FF2B5EF4-FFF2-40B4-BE49-F238E27FC236}">
                <a16:creationId xmlns:a16="http://schemas.microsoft.com/office/drawing/2014/main" id="{030CC887-5CE2-4C68-9F2E-4803C46AF9B1}"/>
              </a:ext>
            </a:extLst>
          </p:cNvPr>
          <p:cNvSpPr txBox="1"/>
          <p:nvPr/>
        </p:nvSpPr>
        <p:spPr>
          <a:xfrm>
            <a:off x="461817" y="1454927"/>
            <a:ext cx="6622473" cy="3108543"/>
          </a:xfrm>
          <a:prstGeom prst="rect">
            <a:avLst/>
          </a:prstGeom>
          <a:noFill/>
        </p:spPr>
        <p:txBody>
          <a:bodyPr wrap="square">
            <a:spAutoFit/>
          </a:bodyPr>
          <a:lstStyle/>
          <a:p>
            <a:pPr marL="457200" indent="-457200">
              <a:buFont typeface="Arial" panose="020B0604020202020204" pitchFamily="34" charset="0"/>
              <a:buChar char="•"/>
            </a:pPr>
            <a:r>
              <a:rPr lang="en-US" sz="2800" dirty="0"/>
              <a:t>As production is managed </a:t>
            </a:r>
            <a:r>
              <a:rPr lang="en-US" sz="2800" dirty="0" err="1"/>
              <a:t>virtually,nothing</a:t>
            </a:r>
            <a:r>
              <a:rPr lang="en-US" sz="2800" dirty="0"/>
              <a:t> prevents a worker from controlling it remotely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use of cyber-physical systems will allow more flexible working hours and the possibility of working remotely</a:t>
            </a:r>
            <a:endParaRPr lang="it-IT" sz="2800" dirty="0"/>
          </a:p>
        </p:txBody>
      </p:sp>
      <p:pic>
        <p:nvPicPr>
          <p:cNvPr id="9" name="Immagine 8">
            <a:extLst>
              <a:ext uri="{FF2B5EF4-FFF2-40B4-BE49-F238E27FC236}">
                <a16:creationId xmlns:a16="http://schemas.microsoft.com/office/drawing/2014/main" id="{F537F1EB-4462-4490-B9DA-E9962C04A8AE}"/>
              </a:ext>
            </a:extLst>
          </p:cNvPr>
          <p:cNvPicPr>
            <a:picLocks noChangeAspect="1"/>
          </p:cNvPicPr>
          <p:nvPr/>
        </p:nvPicPr>
        <p:blipFill>
          <a:blip r:embed="rId2"/>
          <a:stretch>
            <a:fillRect/>
          </a:stretch>
        </p:blipFill>
        <p:spPr>
          <a:xfrm>
            <a:off x="7084290" y="1357745"/>
            <a:ext cx="4745962" cy="4540936"/>
          </a:xfrm>
          <a:prstGeom prst="rect">
            <a:avLst/>
          </a:prstGeom>
        </p:spPr>
      </p:pic>
    </p:spTree>
    <p:extLst>
      <p:ext uri="{BB962C8B-B14F-4D97-AF65-F5344CB8AC3E}">
        <p14:creationId xmlns:p14="http://schemas.microsoft.com/office/powerpoint/2010/main" val="1952850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4013704-28E4-466C-9941-744BAA49FEB2}"/>
              </a:ext>
            </a:extLst>
          </p:cNvPr>
          <p:cNvSpPr txBox="1"/>
          <p:nvPr/>
        </p:nvSpPr>
        <p:spPr>
          <a:xfrm>
            <a:off x="544945" y="558861"/>
            <a:ext cx="6096000" cy="707886"/>
          </a:xfrm>
          <a:prstGeom prst="rect">
            <a:avLst/>
          </a:prstGeom>
          <a:noFill/>
        </p:spPr>
        <p:txBody>
          <a:bodyPr wrap="square">
            <a:spAutoFit/>
          </a:bodyPr>
          <a:lstStyle/>
          <a:p>
            <a:r>
              <a:rPr lang="it-IT" sz="4000" b="1" dirty="0">
                <a:solidFill>
                  <a:srgbClr val="C00000"/>
                </a:solidFill>
              </a:rPr>
              <a:t>Skills of the worker</a:t>
            </a:r>
          </a:p>
        </p:txBody>
      </p:sp>
      <p:sp>
        <p:nvSpPr>
          <p:cNvPr id="7" name="CasellaDiTesto 6">
            <a:extLst>
              <a:ext uri="{FF2B5EF4-FFF2-40B4-BE49-F238E27FC236}">
                <a16:creationId xmlns:a16="http://schemas.microsoft.com/office/drawing/2014/main" id="{1B364B58-1821-4BBB-95E1-800068DDACB5}"/>
              </a:ext>
            </a:extLst>
          </p:cNvPr>
          <p:cNvSpPr txBox="1"/>
          <p:nvPr/>
        </p:nvSpPr>
        <p:spPr>
          <a:xfrm>
            <a:off x="544945" y="1565855"/>
            <a:ext cx="6096000" cy="3539430"/>
          </a:xfrm>
          <a:prstGeom prst="rect">
            <a:avLst/>
          </a:prstGeom>
          <a:noFill/>
        </p:spPr>
        <p:txBody>
          <a:bodyPr wrap="square">
            <a:spAutoFit/>
          </a:bodyPr>
          <a:lstStyle/>
          <a:p>
            <a:pPr marL="457200" indent="-457200" rtl="0">
              <a:buFont typeface="Arial" panose="020B0604020202020204" pitchFamily="34" charset="0"/>
              <a:buChar char="•"/>
            </a:pPr>
            <a:r>
              <a:rPr lang="en-US" sz="2800" dirty="0">
                <a:solidFill>
                  <a:srgbClr val="000000"/>
                </a:solidFill>
                <a:effectLst/>
              </a:rPr>
              <a:t>Advanced knowledge of information systems it will be the basis for the workers of the future In Industry 4.0, skills become the central aspect. </a:t>
            </a:r>
          </a:p>
          <a:p>
            <a:pPr marL="457200" indent="-457200" rtl="0">
              <a:buFont typeface="Arial" panose="020B0604020202020204" pitchFamily="34" charset="0"/>
              <a:buChar char="•"/>
            </a:pPr>
            <a:endParaRPr lang="en-US" sz="2800" dirty="0">
              <a:solidFill>
                <a:srgbClr val="000000"/>
              </a:solidFill>
            </a:endParaRPr>
          </a:p>
          <a:p>
            <a:pPr marL="457200" indent="-457200" rtl="0">
              <a:buFont typeface="Arial" panose="020B0604020202020204" pitchFamily="34" charset="0"/>
              <a:buChar char="•"/>
            </a:pPr>
            <a:r>
              <a:rPr lang="en-US" sz="2800" dirty="0">
                <a:solidFill>
                  <a:srgbClr val="000000"/>
                </a:solidFill>
                <a:effectLst/>
              </a:rPr>
              <a:t>The relationship between business and training changes, according to a concept of "training company" </a:t>
            </a:r>
          </a:p>
        </p:txBody>
      </p:sp>
      <p:pic>
        <p:nvPicPr>
          <p:cNvPr id="9" name="Immagine 8">
            <a:extLst>
              <a:ext uri="{FF2B5EF4-FFF2-40B4-BE49-F238E27FC236}">
                <a16:creationId xmlns:a16="http://schemas.microsoft.com/office/drawing/2014/main" id="{3B578682-8A05-4358-A2C7-9551FAE10B83}"/>
              </a:ext>
            </a:extLst>
          </p:cNvPr>
          <p:cNvPicPr>
            <a:picLocks noChangeAspect="1"/>
          </p:cNvPicPr>
          <p:nvPr/>
        </p:nvPicPr>
        <p:blipFill>
          <a:blip r:embed="rId2"/>
          <a:stretch>
            <a:fillRect/>
          </a:stretch>
        </p:blipFill>
        <p:spPr>
          <a:xfrm>
            <a:off x="6479057" y="1920677"/>
            <a:ext cx="5410729" cy="3016646"/>
          </a:xfrm>
          <a:prstGeom prst="rect">
            <a:avLst/>
          </a:prstGeom>
        </p:spPr>
      </p:pic>
    </p:spTree>
    <p:extLst>
      <p:ext uri="{BB962C8B-B14F-4D97-AF65-F5344CB8AC3E}">
        <p14:creationId xmlns:p14="http://schemas.microsoft.com/office/powerpoint/2010/main" val="3995729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EDC7BB7-0AB8-4D4C-85A3-55C94D65835A}"/>
              </a:ext>
            </a:extLst>
          </p:cNvPr>
          <p:cNvSpPr txBox="1"/>
          <p:nvPr/>
        </p:nvSpPr>
        <p:spPr>
          <a:xfrm>
            <a:off x="572655" y="484970"/>
            <a:ext cx="6096000" cy="707886"/>
          </a:xfrm>
          <a:prstGeom prst="rect">
            <a:avLst/>
          </a:prstGeom>
          <a:noFill/>
        </p:spPr>
        <p:txBody>
          <a:bodyPr wrap="square">
            <a:spAutoFit/>
          </a:bodyPr>
          <a:lstStyle/>
          <a:p>
            <a:r>
              <a:rPr lang="it-IT" sz="4000" b="1" dirty="0">
                <a:solidFill>
                  <a:srgbClr val="C00000"/>
                </a:solidFill>
              </a:rPr>
              <a:t>Vision of the work</a:t>
            </a:r>
          </a:p>
        </p:txBody>
      </p:sp>
      <p:sp>
        <p:nvSpPr>
          <p:cNvPr id="7" name="CasellaDiTesto 6">
            <a:extLst>
              <a:ext uri="{FF2B5EF4-FFF2-40B4-BE49-F238E27FC236}">
                <a16:creationId xmlns:a16="http://schemas.microsoft.com/office/drawing/2014/main" id="{A687F4B8-538F-4A16-94D1-91DCC23C876C}"/>
              </a:ext>
            </a:extLst>
          </p:cNvPr>
          <p:cNvSpPr txBox="1"/>
          <p:nvPr/>
        </p:nvSpPr>
        <p:spPr>
          <a:xfrm>
            <a:off x="572655" y="1482636"/>
            <a:ext cx="6096000" cy="3539430"/>
          </a:xfrm>
          <a:prstGeom prst="rect">
            <a:avLst/>
          </a:prstGeom>
          <a:noFill/>
        </p:spPr>
        <p:txBody>
          <a:bodyPr wrap="square">
            <a:spAutoFit/>
          </a:bodyPr>
          <a:lstStyle/>
          <a:p>
            <a:pPr marL="457200" indent="-457200">
              <a:buFont typeface="Arial" panose="020B0604020202020204" pitchFamily="34" charset="0"/>
              <a:buChar char="•"/>
            </a:pPr>
            <a:r>
              <a:rPr lang="en-US" sz="2800" dirty="0"/>
              <a:t>The drastic reduction in the manual contribution of the </a:t>
            </a:r>
            <a:r>
              <a:rPr lang="en-US" sz="2800" dirty="0" err="1"/>
              <a:t>workersuggests</a:t>
            </a:r>
            <a:r>
              <a:rPr lang="en-US" sz="2800" dirty="0"/>
              <a:t> the disappearance of its own value inside the factory.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machines "move the </a:t>
            </a:r>
            <a:r>
              <a:rPr lang="en-US" sz="2800" dirty="0" err="1"/>
              <a:t>center"from</a:t>
            </a:r>
            <a:r>
              <a:rPr lang="en-US" sz="2800" dirty="0"/>
              <a:t> physical and manual work to creation and design work</a:t>
            </a:r>
            <a:endParaRPr lang="it-IT" sz="2800" dirty="0"/>
          </a:p>
        </p:txBody>
      </p:sp>
      <p:pic>
        <p:nvPicPr>
          <p:cNvPr id="9" name="Immagine 8">
            <a:extLst>
              <a:ext uri="{FF2B5EF4-FFF2-40B4-BE49-F238E27FC236}">
                <a16:creationId xmlns:a16="http://schemas.microsoft.com/office/drawing/2014/main" id="{66BE0745-FBF0-488A-88EE-6ACE5AEB8F34}"/>
              </a:ext>
            </a:extLst>
          </p:cNvPr>
          <p:cNvPicPr>
            <a:picLocks noChangeAspect="1"/>
          </p:cNvPicPr>
          <p:nvPr/>
        </p:nvPicPr>
        <p:blipFill>
          <a:blip r:embed="rId2"/>
          <a:stretch>
            <a:fillRect/>
          </a:stretch>
        </p:blipFill>
        <p:spPr>
          <a:xfrm>
            <a:off x="6721511" y="1482636"/>
            <a:ext cx="5103908" cy="3412637"/>
          </a:xfrm>
          <a:prstGeom prst="rect">
            <a:avLst/>
          </a:prstGeom>
        </p:spPr>
      </p:pic>
    </p:spTree>
    <p:extLst>
      <p:ext uri="{BB962C8B-B14F-4D97-AF65-F5344CB8AC3E}">
        <p14:creationId xmlns:p14="http://schemas.microsoft.com/office/powerpoint/2010/main" val="1840952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181F403-9221-45AC-8EE5-7FD7D5DA55AF}"/>
              </a:ext>
            </a:extLst>
          </p:cNvPr>
          <p:cNvSpPr txBox="1"/>
          <p:nvPr/>
        </p:nvSpPr>
        <p:spPr>
          <a:xfrm>
            <a:off x="544945" y="1602709"/>
            <a:ext cx="6096000" cy="3416320"/>
          </a:xfrm>
          <a:prstGeom prst="rect">
            <a:avLst/>
          </a:prstGeom>
          <a:noFill/>
        </p:spPr>
        <p:txBody>
          <a:bodyPr wrap="square">
            <a:spAutoFit/>
          </a:bodyPr>
          <a:lstStyle/>
          <a:p>
            <a:pPr marL="342900" indent="-342900">
              <a:buFont typeface="Arial" panose="020B0604020202020204" pitchFamily="34" charset="0"/>
              <a:buChar char="•"/>
            </a:pPr>
            <a:r>
              <a:rPr lang="en-US" sz="2400" dirty="0"/>
              <a:t>Robots will not have to replace people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role of workers in the industry of the near future will be decisive.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Workers made even more skilled by information that they will receive in real time from machines, departments and warehouses</a:t>
            </a:r>
            <a:endParaRPr lang="it-IT" sz="2400" dirty="0"/>
          </a:p>
        </p:txBody>
      </p:sp>
      <p:pic>
        <p:nvPicPr>
          <p:cNvPr id="9" name="Immagine 8">
            <a:extLst>
              <a:ext uri="{FF2B5EF4-FFF2-40B4-BE49-F238E27FC236}">
                <a16:creationId xmlns:a16="http://schemas.microsoft.com/office/drawing/2014/main" id="{B6127B7D-7860-461F-AB56-B5021813FA34}"/>
              </a:ext>
            </a:extLst>
          </p:cNvPr>
          <p:cNvPicPr>
            <a:picLocks noChangeAspect="1"/>
          </p:cNvPicPr>
          <p:nvPr/>
        </p:nvPicPr>
        <p:blipFill>
          <a:blip r:embed="rId2"/>
          <a:stretch>
            <a:fillRect/>
          </a:stretch>
        </p:blipFill>
        <p:spPr>
          <a:xfrm>
            <a:off x="6280518" y="3509818"/>
            <a:ext cx="5231200" cy="2291238"/>
          </a:xfrm>
          <a:prstGeom prst="rect">
            <a:avLst/>
          </a:prstGeom>
        </p:spPr>
      </p:pic>
      <p:sp>
        <p:nvSpPr>
          <p:cNvPr id="11" name="CasellaDiTesto 10">
            <a:extLst>
              <a:ext uri="{FF2B5EF4-FFF2-40B4-BE49-F238E27FC236}">
                <a16:creationId xmlns:a16="http://schemas.microsoft.com/office/drawing/2014/main" id="{665A19D9-AE0D-4F77-992B-2000F75E30DD}"/>
              </a:ext>
            </a:extLst>
          </p:cNvPr>
          <p:cNvSpPr txBox="1"/>
          <p:nvPr/>
        </p:nvSpPr>
        <p:spPr>
          <a:xfrm>
            <a:off x="544945" y="586570"/>
            <a:ext cx="6096000" cy="707886"/>
          </a:xfrm>
          <a:prstGeom prst="rect">
            <a:avLst/>
          </a:prstGeom>
          <a:noFill/>
        </p:spPr>
        <p:txBody>
          <a:bodyPr wrap="square">
            <a:spAutoFit/>
          </a:bodyPr>
          <a:lstStyle/>
          <a:p>
            <a:r>
              <a:rPr lang="it-IT" sz="4000" b="1" dirty="0">
                <a:solidFill>
                  <a:srgbClr val="C00000"/>
                </a:solidFill>
              </a:rPr>
              <a:t>Cognitive </a:t>
            </a:r>
            <a:r>
              <a:rPr lang="it-IT" sz="4000" b="1" dirty="0" err="1">
                <a:solidFill>
                  <a:srgbClr val="C00000"/>
                </a:solidFill>
              </a:rPr>
              <a:t>automation</a:t>
            </a:r>
            <a:endParaRPr lang="it-IT" sz="4000" b="1" dirty="0">
              <a:solidFill>
                <a:srgbClr val="C00000"/>
              </a:solidFill>
            </a:endParaRPr>
          </a:p>
        </p:txBody>
      </p:sp>
    </p:spTree>
    <p:extLst>
      <p:ext uri="{BB962C8B-B14F-4D97-AF65-F5344CB8AC3E}">
        <p14:creationId xmlns:p14="http://schemas.microsoft.com/office/powerpoint/2010/main" val="372093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2DF87DC-CF12-4508-9640-0A34242BD164}"/>
              </a:ext>
            </a:extLst>
          </p:cNvPr>
          <p:cNvSpPr txBox="1"/>
          <p:nvPr/>
        </p:nvSpPr>
        <p:spPr>
          <a:xfrm>
            <a:off x="890517" y="750206"/>
            <a:ext cx="7420969" cy="707886"/>
          </a:xfrm>
          <a:prstGeom prst="rect">
            <a:avLst/>
          </a:prstGeom>
          <a:noFill/>
        </p:spPr>
        <p:txBody>
          <a:bodyPr wrap="square">
            <a:spAutoFit/>
          </a:bodyPr>
          <a:lstStyle/>
          <a:p>
            <a:r>
              <a:rPr lang="it-IT" sz="4000" b="1" dirty="0">
                <a:solidFill>
                  <a:srgbClr val="C00000"/>
                </a:solidFill>
              </a:rPr>
              <a:t>Third </a:t>
            </a:r>
            <a:r>
              <a:rPr lang="it-IT" sz="4000" b="1" dirty="0" err="1">
                <a:solidFill>
                  <a:srgbClr val="C00000"/>
                </a:solidFill>
              </a:rPr>
              <a:t>revolution</a:t>
            </a:r>
            <a:r>
              <a:rPr lang="it-IT" sz="4000" b="1" dirty="0">
                <a:solidFill>
                  <a:srgbClr val="C00000"/>
                </a:solidFill>
              </a:rPr>
              <a:t> and </a:t>
            </a:r>
            <a:r>
              <a:rPr lang="it-IT" sz="4000" b="1" dirty="0" err="1">
                <a:solidFill>
                  <a:srgbClr val="C00000"/>
                </a:solidFill>
              </a:rPr>
              <a:t>technology</a:t>
            </a:r>
            <a:endParaRPr lang="it-IT" sz="4000" b="1" dirty="0">
              <a:solidFill>
                <a:srgbClr val="C00000"/>
              </a:solidFill>
            </a:endParaRPr>
          </a:p>
        </p:txBody>
      </p:sp>
      <p:sp>
        <p:nvSpPr>
          <p:cNvPr id="6" name="CasellaDiTesto 5">
            <a:extLst>
              <a:ext uri="{FF2B5EF4-FFF2-40B4-BE49-F238E27FC236}">
                <a16:creationId xmlns:a16="http://schemas.microsoft.com/office/drawing/2014/main" id="{3B564CC8-DB3A-4CB2-ADAC-38501821E449}"/>
              </a:ext>
            </a:extLst>
          </p:cNvPr>
          <p:cNvSpPr txBox="1"/>
          <p:nvPr/>
        </p:nvSpPr>
        <p:spPr>
          <a:xfrm>
            <a:off x="890517" y="2126608"/>
            <a:ext cx="5714999" cy="3046988"/>
          </a:xfrm>
          <a:prstGeom prst="rect">
            <a:avLst/>
          </a:prstGeom>
          <a:noFill/>
        </p:spPr>
        <p:txBody>
          <a:bodyPr wrap="square">
            <a:spAutoFit/>
          </a:bodyPr>
          <a:lstStyle/>
          <a:p>
            <a:r>
              <a:rPr lang="en-US" sz="3200" b="1" dirty="0"/>
              <a:t>Speed multiplication</a:t>
            </a:r>
          </a:p>
          <a:p>
            <a:endParaRPr lang="en-US" sz="3200" b="1" dirty="0"/>
          </a:p>
          <a:p>
            <a:endParaRPr lang="en-US" sz="3200" b="1" dirty="0"/>
          </a:p>
          <a:p>
            <a:endParaRPr lang="en-US" sz="3200" b="1" dirty="0"/>
          </a:p>
          <a:p>
            <a:r>
              <a:rPr lang="en-US" sz="3200" dirty="0"/>
              <a:t>Information can be processed and managed more quickly</a:t>
            </a:r>
            <a:endParaRPr lang="it-IT" sz="3200" dirty="0"/>
          </a:p>
        </p:txBody>
      </p:sp>
      <p:pic>
        <p:nvPicPr>
          <p:cNvPr id="8" name="Immagine 7">
            <a:extLst>
              <a:ext uri="{FF2B5EF4-FFF2-40B4-BE49-F238E27FC236}">
                <a16:creationId xmlns:a16="http://schemas.microsoft.com/office/drawing/2014/main" id="{0B72DC64-35A0-41CF-8A6B-C4F88376FDA0}"/>
              </a:ext>
            </a:extLst>
          </p:cNvPr>
          <p:cNvPicPr>
            <a:picLocks noChangeAspect="1"/>
          </p:cNvPicPr>
          <p:nvPr/>
        </p:nvPicPr>
        <p:blipFill>
          <a:blip r:embed="rId2"/>
          <a:stretch>
            <a:fillRect/>
          </a:stretch>
        </p:blipFill>
        <p:spPr>
          <a:xfrm>
            <a:off x="6486097" y="2132344"/>
            <a:ext cx="5115639" cy="3496163"/>
          </a:xfrm>
          <a:prstGeom prst="rect">
            <a:avLst/>
          </a:prstGeom>
        </p:spPr>
      </p:pic>
      <p:pic>
        <p:nvPicPr>
          <p:cNvPr id="9" name="Immagine 8">
            <a:extLst>
              <a:ext uri="{FF2B5EF4-FFF2-40B4-BE49-F238E27FC236}">
                <a16:creationId xmlns:a16="http://schemas.microsoft.com/office/drawing/2014/main" id="{F957D522-B9E6-4501-9819-705ED4122086}"/>
              </a:ext>
            </a:extLst>
          </p:cNvPr>
          <p:cNvPicPr>
            <a:picLocks noChangeAspect="1"/>
          </p:cNvPicPr>
          <p:nvPr/>
        </p:nvPicPr>
        <p:blipFill>
          <a:blip r:embed="rId3"/>
          <a:stretch>
            <a:fillRect/>
          </a:stretch>
        </p:blipFill>
        <p:spPr>
          <a:xfrm>
            <a:off x="2974676" y="2947374"/>
            <a:ext cx="810838" cy="963251"/>
          </a:xfrm>
          <a:prstGeom prst="rect">
            <a:avLst/>
          </a:prstGeom>
        </p:spPr>
      </p:pic>
    </p:spTree>
    <p:extLst>
      <p:ext uri="{BB962C8B-B14F-4D97-AF65-F5344CB8AC3E}">
        <p14:creationId xmlns:p14="http://schemas.microsoft.com/office/powerpoint/2010/main" val="138843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947D648-6CDD-435B-87F5-A2E7306AE619}"/>
              </a:ext>
            </a:extLst>
          </p:cNvPr>
          <p:cNvSpPr txBox="1"/>
          <p:nvPr/>
        </p:nvSpPr>
        <p:spPr>
          <a:xfrm>
            <a:off x="890517" y="750206"/>
            <a:ext cx="7420969" cy="707886"/>
          </a:xfrm>
          <a:prstGeom prst="rect">
            <a:avLst/>
          </a:prstGeom>
          <a:noFill/>
        </p:spPr>
        <p:txBody>
          <a:bodyPr wrap="square">
            <a:spAutoFit/>
          </a:bodyPr>
          <a:lstStyle/>
          <a:p>
            <a:r>
              <a:rPr lang="it-IT" sz="4000" b="1" dirty="0" err="1">
                <a:solidFill>
                  <a:srgbClr val="C00000"/>
                </a:solidFill>
              </a:rPr>
              <a:t>Fourth</a:t>
            </a:r>
            <a:r>
              <a:rPr lang="it-IT" sz="4000" b="1" dirty="0">
                <a:solidFill>
                  <a:srgbClr val="C00000"/>
                </a:solidFill>
              </a:rPr>
              <a:t> </a:t>
            </a:r>
            <a:r>
              <a:rPr lang="it-IT" sz="4000" b="1" dirty="0" err="1">
                <a:solidFill>
                  <a:srgbClr val="C00000"/>
                </a:solidFill>
              </a:rPr>
              <a:t>revolution</a:t>
            </a:r>
            <a:r>
              <a:rPr lang="it-IT" sz="4000" b="1" dirty="0">
                <a:solidFill>
                  <a:srgbClr val="C00000"/>
                </a:solidFill>
              </a:rPr>
              <a:t> and </a:t>
            </a:r>
            <a:r>
              <a:rPr lang="it-IT" sz="4000" b="1" dirty="0" err="1">
                <a:solidFill>
                  <a:srgbClr val="C00000"/>
                </a:solidFill>
              </a:rPr>
              <a:t>technology</a:t>
            </a:r>
            <a:endParaRPr lang="it-IT" sz="4000" b="1" dirty="0">
              <a:solidFill>
                <a:srgbClr val="C00000"/>
              </a:solidFill>
            </a:endParaRPr>
          </a:p>
        </p:txBody>
      </p:sp>
      <p:sp>
        <p:nvSpPr>
          <p:cNvPr id="6" name="CasellaDiTesto 5">
            <a:extLst>
              <a:ext uri="{FF2B5EF4-FFF2-40B4-BE49-F238E27FC236}">
                <a16:creationId xmlns:a16="http://schemas.microsoft.com/office/drawing/2014/main" id="{0CFE5BDB-C05E-4664-8FE7-B0FDF244E6FB}"/>
              </a:ext>
            </a:extLst>
          </p:cNvPr>
          <p:cNvSpPr txBox="1"/>
          <p:nvPr/>
        </p:nvSpPr>
        <p:spPr>
          <a:xfrm>
            <a:off x="890517" y="1962961"/>
            <a:ext cx="6083490" cy="3539430"/>
          </a:xfrm>
          <a:prstGeom prst="rect">
            <a:avLst/>
          </a:prstGeom>
          <a:noFill/>
        </p:spPr>
        <p:txBody>
          <a:bodyPr wrap="square">
            <a:spAutoFit/>
          </a:bodyPr>
          <a:lstStyle/>
          <a:p>
            <a:r>
              <a:rPr lang="en-US" sz="3200" b="1" dirty="0"/>
              <a:t>Multiplication of flexibility</a:t>
            </a:r>
          </a:p>
          <a:p>
            <a:endParaRPr lang="en-US" sz="3200" b="1" dirty="0"/>
          </a:p>
          <a:p>
            <a:endParaRPr lang="en-US" sz="3200" b="1" dirty="0"/>
          </a:p>
          <a:p>
            <a:endParaRPr lang="en-US" sz="3200" b="1" dirty="0"/>
          </a:p>
          <a:p>
            <a:r>
              <a:rPr lang="en-US" sz="3200" dirty="0"/>
              <a:t>Increasingly pervasive use of intelligent components and systems</a:t>
            </a:r>
            <a:endParaRPr lang="it-IT" sz="3200" dirty="0"/>
          </a:p>
        </p:txBody>
      </p:sp>
      <p:pic>
        <p:nvPicPr>
          <p:cNvPr id="8" name="Immagine 7">
            <a:extLst>
              <a:ext uri="{FF2B5EF4-FFF2-40B4-BE49-F238E27FC236}">
                <a16:creationId xmlns:a16="http://schemas.microsoft.com/office/drawing/2014/main" id="{8D055725-BFDE-43CD-8FEC-33954FA7653C}"/>
              </a:ext>
            </a:extLst>
          </p:cNvPr>
          <p:cNvPicPr>
            <a:picLocks noChangeAspect="1"/>
          </p:cNvPicPr>
          <p:nvPr/>
        </p:nvPicPr>
        <p:blipFill>
          <a:blip r:embed="rId2"/>
          <a:stretch>
            <a:fillRect/>
          </a:stretch>
        </p:blipFill>
        <p:spPr>
          <a:xfrm>
            <a:off x="6771787" y="1962961"/>
            <a:ext cx="4953691" cy="3620005"/>
          </a:xfrm>
          <a:prstGeom prst="rect">
            <a:avLst/>
          </a:prstGeom>
        </p:spPr>
      </p:pic>
      <p:pic>
        <p:nvPicPr>
          <p:cNvPr id="9" name="Immagine 8">
            <a:extLst>
              <a:ext uri="{FF2B5EF4-FFF2-40B4-BE49-F238E27FC236}">
                <a16:creationId xmlns:a16="http://schemas.microsoft.com/office/drawing/2014/main" id="{C2B7E3B6-98F7-4C54-B269-1C28140E1B57}"/>
              </a:ext>
            </a:extLst>
          </p:cNvPr>
          <p:cNvPicPr>
            <a:picLocks noChangeAspect="1"/>
          </p:cNvPicPr>
          <p:nvPr/>
        </p:nvPicPr>
        <p:blipFill>
          <a:blip r:embed="rId3"/>
          <a:stretch>
            <a:fillRect/>
          </a:stretch>
        </p:blipFill>
        <p:spPr>
          <a:xfrm>
            <a:off x="3020314" y="2809712"/>
            <a:ext cx="810838" cy="963251"/>
          </a:xfrm>
          <a:prstGeom prst="rect">
            <a:avLst/>
          </a:prstGeom>
        </p:spPr>
      </p:pic>
    </p:spTree>
    <p:extLst>
      <p:ext uri="{BB962C8B-B14F-4D97-AF65-F5344CB8AC3E}">
        <p14:creationId xmlns:p14="http://schemas.microsoft.com/office/powerpoint/2010/main" val="289712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9129CCC-DDF5-488C-9E8C-880A66BE695D}"/>
              </a:ext>
            </a:extLst>
          </p:cNvPr>
          <p:cNvSpPr txBox="1"/>
          <p:nvPr/>
        </p:nvSpPr>
        <p:spPr>
          <a:xfrm>
            <a:off x="890517" y="750206"/>
            <a:ext cx="7420969" cy="707886"/>
          </a:xfrm>
          <a:prstGeom prst="rect">
            <a:avLst/>
          </a:prstGeom>
          <a:noFill/>
        </p:spPr>
        <p:txBody>
          <a:bodyPr wrap="square">
            <a:spAutoFit/>
          </a:bodyPr>
          <a:lstStyle/>
          <a:p>
            <a:r>
              <a:rPr lang="it-IT" sz="4000" b="1" dirty="0" err="1">
                <a:solidFill>
                  <a:srgbClr val="C00000"/>
                </a:solidFill>
              </a:rPr>
              <a:t>Fourth</a:t>
            </a:r>
            <a:r>
              <a:rPr lang="it-IT" sz="4000" b="1" dirty="0">
                <a:solidFill>
                  <a:srgbClr val="C00000"/>
                </a:solidFill>
              </a:rPr>
              <a:t> </a:t>
            </a:r>
            <a:r>
              <a:rPr lang="it-IT" sz="4000" b="1" dirty="0" err="1">
                <a:solidFill>
                  <a:srgbClr val="C00000"/>
                </a:solidFill>
              </a:rPr>
              <a:t>revolution</a:t>
            </a:r>
            <a:r>
              <a:rPr lang="it-IT" sz="4000" b="1" dirty="0">
                <a:solidFill>
                  <a:srgbClr val="C00000"/>
                </a:solidFill>
              </a:rPr>
              <a:t> and </a:t>
            </a:r>
            <a:r>
              <a:rPr lang="it-IT" sz="4000" b="1" dirty="0" err="1">
                <a:solidFill>
                  <a:srgbClr val="C00000"/>
                </a:solidFill>
              </a:rPr>
              <a:t>technology</a:t>
            </a:r>
            <a:endParaRPr lang="it-IT" sz="4000" b="1" dirty="0">
              <a:solidFill>
                <a:srgbClr val="C00000"/>
              </a:solidFill>
            </a:endParaRPr>
          </a:p>
        </p:txBody>
      </p:sp>
      <p:sp>
        <p:nvSpPr>
          <p:cNvPr id="6" name="CasellaDiTesto 5">
            <a:extLst>
              <a:ext uri="{FF2B5EF4-FFF2-40B4-BE49-F238E27FC236}">
                <a16:creationId xmlns:a16="http://schemas.microsoft.com/office/drawing/2014/main" id="{165D2A8C-F675-4FAB-86C0-BF54650DAA88}"/>
              </a:ext>
            </a:extLst>
          </p:cNvPr>
          <p:cNvSpPr txBox="1"/>
          <p:nvPr/>
        </p:nvSpPr>
        <p:spPr>
          <a:xfrm>
            <a:off x="890517" y="1674674"/>
            <a:ext cx="6356444" cy="4154984"/>
          </a:xfrm>
          <a:prstGeom prst="rect">
            <a:avLst/>
          </a:prstGeom>
          <a:noFill/>
        </p:spPr>
        <p:txBody>
          <a:bodyPr wrap="square">
            <a:spAutoFit/>
          </a:bodyPr>
          <a:lstStyle/>
          <a:p>
            <a:r>
              <a:rPr lang="en-US" sz="2400" dirty="0"/>
              <a:t>In the midst of the Fourth Industrial </a:t>
            </a:r>
            <a:r>
              <a:rPr lang="en-US" sz="2400" dirty="0" err="1"/>
              <a:t>Revolution,the</a:t>
            </a:r>
            <a:r>
              <a:rPr lang="en-US" sz="2400" dirty="0"/>
              <a:t> manufacturing sector is going through a huge change with significant impacts on the entire Supply Chain:</a:t>
            </a:r>
          </a:p>
          <a:p>
            <a:endParaRPr lang="en-US" sz="2400" dirty="0"/>
          </a:p>
          <a:p>
            <a:endParaRPr lang="en-US" sz="2400" dirty="0"/>
          </a:p>
          <a:p>
            <a:endParaRPr lang="en-US" sz="2400" dirty="0"/>
          </a:p>
          <a:p>
            <a:endParaRPr lang="en-US" sz="2400" dirty="0"/>
          </a:p>
          <a:p>
            <a:r>
              <a:rPr lang="en-US" sz="2400" dirty="0"/>
              <a:t>the old paradigms that influenced production and distribution are behind us, and yes it is outlining a whole new in challenges and opportunities</a:t>
            </a:r>
            <a:endParaRPr lang="it-IT" sz="2400" dirty="0"/>
          </a:p>
        </p:txBody>
      </p:sp>
      <p:pic>
        <p:nvPicPr>
          <p:cNvPr id="7" name="Immagine 6">
            <a:extLst>
              <a:ext uri="{FF2B5EF4-FFF2-40B4-BE49-F238E27FC236}">
                <a16:creationId xmlns:a16="http://schemas.microsoft.com/office/drawing/2014/main" id="{ED94F922-A055-4293-B8B3-E28AA556672C}"/>
              </a:ext>
            </a:extLst>
          </p:cNvPr>
          <p:cNvPicPr>
            <a:picLocks noChangeAspect="1"/>
          </p:cNvPicPr>
          <p:nvPr/>
        </p:nvPicPr>
        <p:blipFill>
          <a:blip r:embed="rId2"/>
          <a:stretch>
            <a:fillRect/>
          </a:stretch>
        </p:blipFill>
        <p:spPr>
          <a:xfrm>
            <a:off x="3257901" y="3418764"/>
            <a:ext cx="810838" cy="963251"/>
          </a:xfrm>
          <a:prstGeom prst="rect">
            <a:avLst/>
          </a:prstGeom>
        </p:spPr>
      </p:pic>
      <p:pic>
        <p:nvPicPr>
          <p:cNvPr id="9" name="Immagine 8">
            <a:extLst>
              <a:ext uri="{FF2B5EF4-FFF2-40B4-BE49-F238E27FC236}">
                <a16:creationId xmlns:a16="http://schemas.microsoft.com/office/drawing/2014/main" id="{F91E80A6-C20E-4BF0-B3FE-B3971FFCC494}"/>
              </a:ext>
            </a:extLst>
          </p:cNvPr>
          <p:cNvPicPr>
            <a:picLocks noChangeAspect="1"/>
          </p:cNvPicPr>
          <p:nvPr/>
        </p:nvPicPr>
        <p:blipFill>
          <a:blip r:embed="rId3"/>
          <a:stretch>
            <a:fillRect/>
          </a:stretch>
        </p:blipFill>
        <p:spPr>
          <a:xfrm>
            <a:off x="7246961" y="1704757"/>
            <a:ext cx="4420217" cy="4124901"/>
          </a:xfrm>
          <a:prstGeom prst="rect">
            <a:avLst/>
          </a:prstGeom>
        </p:spPr>
      </p:pic>
    </p:spTree>
    <p:extLst>
      <p:ext uri="{BB962C8B-B14F-4D97-AF65-F5344CB8AC3E}">
        <p14:creationId xmlns:p14="http://schemas.microsoft.com/office/powerpoint/2010/main" val="352614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4FF6F77-B2D8-4931-97B9-A031F5918F4B}"/>
              </a:ext>
            </a:extLst>
          </p:cNvPr>
          <p:cNvSpPr txBox="1"/>
          <p:nvPr/>
        </p:nvSpPr>
        <p:spPr>
          <a:xfrm>
            <a:off x="904165" y="733146"/>
            <a:ext cx="6093724" cy="707886"/>
          </a:xfrm>
          <a:prstGeom prst="rect">
            <a:avLst/>
          </a:prstGeom>
          <a:noFill/>
        </p:spPr>
        <p:txBody>
          <a:bodyPr wrap="square">
            <a:spAutoFit/>
          </a:bodyPr>
          <a:lstStyle/>
          <a:p>
            <a:r>
              <a:rPr lang="it-IT" sz="4000" b="1" dirty="0" err="1">
                <a:solidFill>
                  <a:srgbClr val="C00000"/>
                </a:solidFill>
              </a:rPr>
              <a:t>Term</a:t>
            </a:r>
            <a:r>
              <a:rPr lang="it-IT" sz="4000" b="1" dirty="0">
                <a:solidFill>
                  <a:srgbClr val="C00000"/>
                </a:solidFill>
              </a:rPr>
              <a:t> "Industry 4.0"</a:t>
            </a:r>
          </a:p>
        </p:txBody>
      </p:sp>
      <p:sp>
        <p:nvSpPr>
          <p:cNvPr id="9" name="CasellaDiTesto 8">
            <a:extLst>
              <a:ext uri="{FF2B5EF4-FFF2-40B4-BE49-F238E27FC236}">
                <a16:creationId xmlns:a16="http://schemas.microsoft.com/office/drawing/2014/main" id="{9D5ACE1E-ED31-4035-A49E-DD29FD3CC804}"/>
              </a:ext>
            </a:extLst>
          </p:cNvPr>
          <p:cNvSpPr txBox="1"/>
          <p:nvPr/>
        </p:nvSpPr>
        <p:spPr>
          <a:xfrm>
            <a:off x="904164" y="1958792"/>
            <a:ext cx="6574809" cy="3970318"/>
          </a:xfrm>
          <a:prstGeom prst="rect">
            <a:avLst/>
          </a:prstGeom>
          <a:noFill/>
        </p:spPr>
        <p:txBody>
          <a:bodyPr wrap="square">
            <a:spAutoFit/>
          </a:bodyPr>
          <a:lstStyle/>
          <a:p>
            <a:r>
              <a:rPr lang="en-US" sz="3600" dirty="0"/>
              <a:t>The term «Industry 4.0», synonymous with fourth industrial revolution, it appeared for the first time in 2011 in Germany at the Hannover fair, understood as transformation and digital evolution of manufacturing</a:t>
            </a:r>
            <a:endParaRPr lang="it-IT" sz="3600" dirty="0"/>
          </a:p>
        </p:txBody>
      </p:sp>
      <p:pic>
        <p:nvPicPr>
          <p:cNvPr id="11" name="Immagine 10">
            <a:extLst>
              <a:ext uri="{FF2B5EF4-FFF2-40B4-BE49-F238E27FC236}">
                <a16:creationId xmlns:a16="http://schemas.microsoft.com/office/drawing/2014/main" id="{919F2A34-218C-49A8-913B-D6B111ABF91D}"/>
              </a:ext>
            </a:extLst>
          </p:cNvPr>
          <p:cNvPicPr>
            <a:picLocks noChangeAspect="1"/>
          </p:cNvPicPr>
          <p:nvPr/>
        </p:nvPicPr>
        <p:blipFill>
          <a:blip r:embed="rId2"/>
          <a:stretch>
            <a:fillRect/>
          </a:stretch>
        </p:blipFill>
        <p:spPr>
          <a:xfrm>
            <a:off x="7337961" y="1441032"/>
            <a:ext cx="4153454" cy="4811427"/>
          </a:xfrm>
          <a:prstGeom prst="rect">
            <a:avLst/>
          </a:prstGeom>
        </p:spPr>
      </p:pic>
    </p:spTree>
    <p:extLst>
      <p:ext uri="{BB962C8B-B14F-4D97-AF65-F5344CB8AC3E}">
        <p14:creationId xmlns:p14="http://schemas.microsoft.com/office/powerpoint/2010/main" val="1990511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1235</TotalTime>
  <Words>3378</Words>
  <Application>Microsoft Office PowerPoint</Application>
  <PresentationFormat>Widescreen</PresentationFormat>
  <Paragraphs>294</Paragraphs>
  <Slides>56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56</vt:i4>
      </vt:variant>
    </vt:vector>
  </HeadingPairs>
  <TitlesOfParts>
    <vt:vector size="60"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Cyber-physical systems</vt:lpstr>
      <vt:lpstr>Cyber-physical systems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Colomba</dc:creator>
  <cp:lastModifiedBy>Carlo Colomba</cp:lastModifiedBy>
  <cp:revision>1</cp:revision>
  <dcterms:created xsi:type="dcterms:W3CDTF">2021-09-18T20:10:21Z</dcterms:created>
  <dcterms:modified xsi:type="dcterms:W3CDTF">2021-10-05T12:54:40Z</dcterms:modified>
</cp:coreProperties>
</file>